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72" r:id="rId3"/>
    <p:sldId id="274" r:id="rId4"/>
    <p:sldId id="307" r:id="rId5"/>
    <p:sldId id="259" r:id="rId6"/>
    <p:sldId id="273" r:id="rId7"/>
    <p:sldId id="290" r:id="rId8"/>
    <p:sldId id="304" r:id="rId9"/>
    <p:sldId id="289" r:id="rId10"/>
    <p:sldId id="301" r:id="rId11"/>
    <p:sldId id="302" r:id="rId12"/>
    <p:sldId id="300" r:id="rId13"/>
    <p:sldId id="303" r:id="rId14"/>
    <p:sldId id="260" r:id="rId15"/>
    <p:sldId id="275" r:id="rId16"/>
    <p:sldId id="295" r:id="rId17"/>
    <p:sldId id="296" r:id="rId18"/>
    <p:sldId id="297" r:id="rId19"/>
    <p:sldId id="298" r:id="rId20"/>
    <p:sldId id="299" r:id="rId21"/>
    <p:sldId id="261" r:id="rId22"/>
    <p:sldId id="276" r:id="rId23"/>
    <p:sldId id="277" r:id="rId24"/>
    <p:sldId id="262" r:id="rId25"/>
    <p:sldId id="278" r:id="rId26"/>
    <p:sldId id="279" r:id="rId27"/>
    <p:sldId id="263" r:id="rId28"/>
    <p:sldId id="308" r:id="rId29"/>
    <p:sldId id="309" r:id="rId30"/>
    <p:sldId id="310" r:id="rId31"/>
    <p:sldId id="311" r:id="rId32"/>
    <p:sldId id="258" r:id="rId33"/>
    <p:sldId id="292" r:id="rId34"/>
    <p:sldId id="264" r:id="rId35"/>
    <p:sldId id="293" r:id="rId36"/>
    <p:sldId id="265" r:id="rId37"/>
    <p:sldId id="284" r:id="rId38"/>
    <p:sldId id="285" r:id="rId39"/>
    <p:sldId id="286" r:id="rId40"/>
    <p:sldId id="291" r:id="rId41"/>
    <p:sldId id="305" r:id="rId42"/>
    <p:sldId id="267" r:id="rId43"/>
    <p:sldId id="294" r:id="rId44"/>
    <p:sldId id="268" r:id="rId45"/>
    <p:sldId id="288" r:id="rId46"/>
    <p:sldId id="306"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8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17" autoAdjust="0"/>
    <p:restoredTop sz="94660"/>
  </p:normalViewPr>
  <p:slideViewPr>
    <p:cSldViewPr snapToGrid="0">
      <p:cViewPr varScale="1">
        <p:scale>
          <a:sx n="67" d="100"/>
          <a:sy n="67" d="100"/>
        </p:scale>
        <p:origin x="75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jpg>
</file>

<file path=ppt/media/image29.png>
</file>

<file path=ppt/media/image3.svg>
</file>

<file path=ppt/media/image30.jpg>
</file>

<file path=ppt/media/image31.png>
</file>

<file path=ppt/media/image32.svg>
</file>

<file path=ppt/media/image33.png>
</file>

<file path=ppt/media/image34.svg>
</file>

<file path=ppt/media/image35.svg>
</file>

<file path=ppt/media/image36.png>
</file>

<file path=ppt/media/image37.svg>
</file>

<file path=ppt/media/image4.png>
</file>

<file path=ppt/media/image5.jpe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FC6DA-2ED2-BCD6-3D6A-07F6EF77051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ABBB584-2104-73D0-95F3-B35D6D1227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73C2A23-48DB-8A87-27C3-3325055849A5}"/>
              </a:ext>
            </a:extLst>
          </p:cNvPr>
          <p:cNvSpPr>
            <a:spLocks noGrp="1"/>
          </p:cNvSpPr>
          <p:nvPr>
            <p:ph type="dt" sz="half" idx="10"/>
          </p:nvPr>
        </p:nvSpPr>
        <p:spPr/>
        <p:txBody>
          <a:bodyPr/>
          <a:lstStyle/>
          <a:p>
            <a:fld id="{2ACAF0D5-478F-4E4C-A5F3-12896544C6D8}" type="datetimeFigureOut">
              <a:rPr lang="en-IN" smtClean="0"/>
              <a:t>30-11-2023</a:t>
            </a:fld>
            <a:endParaRPr lang="en-IN"/>
          </a:p>
        </p:txBody>
      </p:sp>
      <p:sp>
        <p:nvSpPr>
          <p:cNvPr id="5" name="Footer Placeholder 4">
            <a:extLst>
              <a:ext uri="{FF2B5EF4-FFF2-40B4-BE49-F238E27FC236}">
                <a16:creationId xmlns:a16="http://schemas.microsoft.com/office/drawing/2014/main" id="{19419DCA-EA11-0C4A-ED31-A789517CED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196A28-F3A7-9CAC-BBDB-B10A40F58D2F}"/>
              </a:ext>
            </a:extLst>
          </p:cNvPr>
          <p:cNvSpPr>
            <a:spLocks noGrp="1"/>
          </p:cNvSpPr>
          <p:nvPr>
            <p:ph type="sldNum" sz="quarter" idx="12"/>
          </p:nvPr>
        </p:nvSpPr>
        <p:spPr/>
        <p:txBody>
          <a:bodyPr/>
          <a:lstStyle/>
          <a:p>
            <a:fld id="{C7F488CB-4B7B-4E26-ACAA-72BB42306032}" type="slidenum">
              <a:rPr lang="en-IN" smtClean="0"/>
              <a:t>‹#›</a:t>
            </a:fld>
            <a:endParaRPr lang="en-IN"/>
          </a:p>
        </p:txBody>
      </p:sp>
    </p:spTree>
    <p:extLst>
      <p:ext uri="{BB962C8B-B14F-4D97-AF65-F5344CB8AC3E}">
        <p14:creationId xmlns:p14="http://schemas.microsoft.com/office/powerpoint/2010/main" val="3151738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F437F-F155-6770-820A-E0B2723C6FD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868AA36-9C20-21F4-ADBC-366F8E0318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9C8EE20-B812-DFEB-3DEB-908455720CBE}"/>
              </a:ext>
            </a:extLst>
          </p:cNvPr>
          <p:cNvSpPr>
            <a:spLocks noGrp="1"/>
          </p:cNvSpPr>
          <p:nvPr>
            <p:ph type="dt" sz="half" idx="10"/>
          </p:nvPr>
        </p:nvSpPr>
        <p:spPr/>
        <p:txBody>
          <a:bodyPr/>
          <a:lstStyle/>
          <a:p>
            <a:fld id="{2ACAF0D5-478F-4E4C-A5F3-12896544C6D8}" type="datetimeFigureOut">
              <a:rPr lang="en-IN" smtClean="0"/>
              <a:t>30-11-2023</a:t>
            </a:fld>
            <a:endParaRPr lang="en-IN"/>
          </a:p>
        </p:txBody>
      </p:sp>
      <p:sp>
        <p:nvSpPr>
          <p:cNvPr id="5" name="Footer Placeholder 4">
            <a:extLst>
              <a:ext uri="{FF2B5EF4-FFF2-40B4-BE49-F238E27FC236}">
                <a16:creationId xmlns:a16="http://schemas.microsoft.com/office/drawing/2014/main" id="{E7C94A55-AC6C-BD1F-EF75-58B40313F0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74FE41-49AC-6760-6343-E55C083C4318}"/>
              </a:ext>
            </a:extLst>
          </p:cNvPr>
          <p:cNvSpPr>
            <a:spLocks noGrp="1"/>
          </p:cNvSpPr>
          <p:nvPr>
            <p:ph type="sldNum" sz="quarter" idx="12"/>
          </p:nvPr>
        </p:nvSpPr>
        <p:spPr/>
        <p:txBody>
          <a:bodyPr/>
          <a:lstStyle/>
          <a:p>
            <a:fld id="{C7F488CB-4B7B-4E26-ACAA-72BB42306032}" type="slidenum">
              <a:rPr lang="en-IN" smtClean="0"/>
              <a:t>‹#›</a:t>
            </a:fld>
            <a:endParaRPr lang="en-IN"/>
          </a:p>
        </p:txBody>
      </p:sp>
    </p:spTree>
    <p:extLst>
      <p:ext uri="{BB962C8B-B14F-4D97-AF65-F5344CB8AC3E}">
        <p14:creationId xmlns:p14="http://schemas.microsoft.com/office/powerpoint/2010/main" val="4917545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C0E3C3-4D48-AE32-C979-7B6E037468D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0520F77-4668-EC9A-AA9F-F01B5132E8A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E04037-DE79-9487-F851-337F109F1499}"/>
              </a:ext>
            </a:extLst>
          </p:cNvPr>
          <p:cNvSpPr>
            <a:spLocks noGrp="1"/>
          </p:cNvSpPr>
          <p:nvPr>
            <p:ph type="dt" sz="half" idx="10"/>
          </p:nvPr>
        </p:nvSpPr>
        <p:spPr/>
        <p:txBody>
          <a:bodyPr/>
          <a:lstStyle/>
          <a:p>
            <a:fld id="{2ACAF0D5-478F-4E4C-A5F3-12896544C6D8}" type="datetimeFigureOut">
              <a:rPr lang="en-IN" smtClean="0"/>
              <a:t>30-11-2023</a:t>
            </a:fld>
            <a:endParaRPr lang="en-IN"/>
          </a:p>
        </p:txBody>
      </p:sp>
      <p:sp>
        <p:nvSpPr>
          <p:cNvPr id="5" name="Footer Placeholder 4">
            <a:extLst>
              <a:ext uri="{FF2B5EF4-FFF2-40B4-BE49-F238E27FC236}">
                <a16:creationId xmlns:a16="http://schemas.microsoft.com/office/drawing/2014/main" id="{D9835579-A563-046D-1EA8-B17827FF1C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C5070FE-23E3-18EE-5424-CD5508FFCA85}"/>
              </a:ext>
            </a:extLst>
          </p:cNvPr>
          <p:cNvSpPr>
            <a:spLocks noGrp="1"/>
          </p:cNvSpPr>
          <p:nvPr>
            <p:ph type="sldNum" sz="quarter" idx="12"/>
          </p:nvPr>
        </p:nvSpPr>
        <p:spPr/>
        <p:txBody>
          <a:bodyPr/>
          <a:lstStyle/>
          <a:p>
            <a:fld id="{C7F488CB-4B7B-4E26-ACAA-72BB42306032}" type="slidenum">
              <a:rPr lang="en-IN" smtClean="0"/>
              <a:t>‹#›</a:t>
            </a:fld>
            <a:endParaRPr lang="en-IN"/>
          </a:p>
        </p:txBody>
      </p:sp>
    </p:spTree>
    <p:extLst>
      <p:ext uri="{BB962C8B-B14F-4D97-AF65-F5344CB8AC3E}">
        <p14:creationId xmlns:p14="http://schemas.microsoft.com/office/powerpoint/2010/main" val="2104032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77C9F-E9DC-3D9A-F672-45D66F15445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FC20369-BD00-87B2-504E-E419B3306D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30B29F7-75F8-DF71-6408-2FFF49A25450}"/>
              </a:ext>
            </a:extLst>
          </p:cNvPr>
          <p:cNvSpPr>
            <a:spLocks noGrp="1"/>
          </p:cNvSpPr>
          <p:nvPr>
            <p:ph type="dt" sz="half" idx="10"/>
          </p:nvPr>
        </p:nvSpPr>
        <p:spPr/>
        <p:txBody>
          <a:bodyPr/>
          <a:lstStyle/>
          <a:p>
            <a:fld id="{2ACAF0D5-478F-4E4C-A5F3-12896544C6D8}" type="datetimeFigureOut">
              <a:rPr lang="en-IN" smtClean="0"/>
              <a:t>30-11-2023</a:t>
            </a:fld>
            <a:endParaRPr lang="en-IN"/>
          </a:p>
        </p:txBody>
      </p:sp>
      <p:sp>
        <p:nvSpPr>
          <p:cNvPr id="5" name="Footer Placeholder 4">
            <a:extLst>
              <a:ext uri="{FF2B5EF4-FFF2-40B4-BE49-F238E27FC236}">
                <a16:creationId xmlns:a16="http://schemas.microsoft.com/office/drawing/2014/main" id="{449A6187-1CFD-E821-401A-4A7E32B63F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47C6B3-86D6-4D28-0B70-CC785D85DA19}"/>
              </a:ext>
            </a:extLst>
          </p:cNvPr>
          <p:cNvSpPr>
            <a:spLocks noGrp="1"/>
          </p:cNvSpPr>
          <p:nvPr>
            <p:ph type="sldNum" sz="quarter" idx="12"/>
          </p:nvPr>
        </p:nvSpPr>
        <p:spPr/>
        <p:txBody>
          <a:bodyPr/>
          <a:lstStyle/>
          <a:p>
            <a:fld id="{C7F488CB-4B7B-4E26-ACAA-72BB42306032}" type="slidenum">
              <a:rPr lang="en-IN" smtClean="0"/>
              <a:t>‹#›</a:t>
            </a:fld>
            <a:endParaRPr lang="en-IN"/>
          </a:p>
        </p:txBody>
      </p:sp>
    </p:spTree>
    <p:extLst>
      <p:ext uri="{BB962C8B-B14F-4D97-AF65-F5344CB8AC3E}">
        <p14:creationId xmlns:p14="http://schemas.microsoft.com/office/powerpoint/2010/main" val="22290763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35E06-FBCF-5A72-57AC-91D7A60A05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5993187-3EB6-86D1-5079-3D5EB374D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759CAF-52F8-D634-0653-22D6C58AD1C6}"/>
              </a:ext>
            </a:extLst>
          </p:cNvPr>
          <p:cNvSpPr>
            <a:spLocks noGrp="1"/>
          </p:cNvSpPr>
          <p:nvPr>
            <p:ph type="dt" sz="half" idx="10"/>
          </p:nvPr>
        </p:nvSpPr>
        <p:spPr/>
        <p:txBody>
          <a:bodyPr/>
          <a:lstStyle/>
          <a:p>
            <a:fld id="{2ACAF0D5-478F-4E4C-A5F3-12896544C6D8}" type="datetimeFigureOut">
              <a:rPr lang="en-IN" smtClean="0"/>
              <a:t>30-11-2023</a:t>
            </a:fld>
            <a:endParaRPr lang="en-IN"/>
          </a:p>
        </p:txBody>
      </p:sp>
      <p:sp>
        <p:nvSpPr>
          <p:cNvPr id="5" name="Footer Placeholder 4">
            <a:extLst>
              <a:ext uri="{FF2B5EF4-FFF2-40B4-BE49-F238E27FC236}">
                <a16:creationId xmlns:a16="http://schemas.microsoft.com/office/drawing/2014/main" id="{33EEDC64-B414-3037-FDB7-CB000DFBD9F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20CD1DA-54E0-89DB-0115-19AB7890318F}"/>
              </a:ext>
            </a:extLst>
          </p:cNvPr>
          <p:cNvSpPr>
            <a:spLocks noGrp="1"/>
          </p:cNvSpPr>
          <p:nvPr>
            <p:ph type="sldNum" sz="quarter" idx="12"/>
          </p:nvPr>
        </p:nvSpPr>
        <p:spPr/>
        <p:txBody>
          <a:bodyPr/>
          <a:lstStyle/>
          <a:p>
            <a:fld id="{C7F488CB-4B7B-4E26-ACAA-72BB42306032}" type="slidenum">
              <a:rPr lang="en-IN" smtClean="0"/>
              <a:t>‹#›</a:t>
            </a:fld>
            <a:endParaRPr lang="en-IN"/>
          </a:p>
        </p:txBody>
      </p:sp>
    </p:spTree>
    <p:extLst>
      <p:ext uri="{BB962C8B-B14F-4D97-AF65-F5344CB8AC3E}">
        <p14:creationId xmlns:p14="http://schemas.microsoft.com/office/powerpoint/2010/main" val="19230054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8DE47-C495-066C-8DA3-86EC89DAF77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16C0345-8EE4-3DB3-5500-883EC66733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2368641-1208-4357-B7FF-DAAD90B487D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006E144-C677-0A65-6217-326184CF685C}"/>
              </a:ext>
            </a:extLst>
          </p:cNvPr>
          <p:cNvSpPr>
            <a:spLocks noGrp="1"/>
          </p:cNvSpPr>
          <p:nvPr>
            <p:ph type="dt" sz="half" idx="10"/>
          </p:nvPr>
        </p:nvSpPr>
        <p:spPr/>
        <p:txBody>
          <a:bodyPr/>
          <a:lstStyle/>
          <a:p>
            <a:fld id="{2ACAF0D5-478F-4E4C-A5F3-12896544C6D8}" type="datetimeFigureOut">
              <a:rPr lang="en-IN" smtClean="0"/>
              <a:t>30-11-2023</a:t>
            </a:fld>
            <a:endParaRPr lang="en-IN"/>
          </a:p>
        </p:txBody>
      </p:sp>
      <p:sp>
        <p:nvSpPr>
          <p:cNvPr id="6" name="Footer Placeholder 5">
            <a:extLst>
              <a:ext uri="{FF2B5EF4-FFF2-40B4-BE49-F238E27FC236}">
                <a16:creationId xmlns:a16="http://schemas.microsoft.com/office/drawing/2014/main" id="{B1416951-F5A2-7A6E-3645-D1546318296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8B45B45-DBA8-4212-8473-605737B537FF}"/>
              </a:ext>
            </a:extLst>
          </p:cNvPr>
          <p:cNvSpPr>
            <a:spLocks noGrp="1"/>
          </p:cNvSpPr>
          <p:nvPr>
            <p:ph type="sldNum" sz="quarter" idx="12"/>
          </p:nvPr>
        </p:nvSpPr>
        <p:spPr/>
        <p:txBody>
          <a:bodyPr/>
          <a:lstStyle/>
          <a:p>
            <a:fld id="{C7F488CB-4B7B-4E26-ACAA-72BB42306032}" type="slidenum">
              <a:rPr lang="en-IN" smtClean="0"/>
              <a:t>‹#›</a:t>
            </a:fld>
            <a:endParaRPr lang="en-IN"/>
          </a:p>
        </p:txBody>
      </p:sp>
    </p:spTree>
    <p:extLst>
      <p:ext uri="{BB962C8B-B14F-4D97-AF65-F5344CB8AC3E}">
        <p14:creationId xmlns:p14="http://schemas.microsoft.com/office/powerpoint/2010/main" val="439124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8AE66-5604-722B-9502-F7A5E172AC1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EA9D16D-80B0-EAB9-362E-BC9C1E156C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7BDC8F-144C-C3CF-E363-A7007C50EC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0D305AD-FC98-DFB2-7B20-C185CABEF1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BC8EA0-2728-38E0-F81B-F6CAAF049B4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BC6B820-1235-1F91-2DDE-639967EE8CC4}"/>
              </a:ext>
            </a:extLst>
          </p:cNvPr>
          <p:cNvSpPr>
            <a:spLocks noGrp="1"/>
          </p:cNvSpPr>
          <p:nvPr>
            <p:ph type="dt" sz="half" idx="10"/>
          </p:nvPr>
        </p:nvSpPr>
        <p:spPr/>
        <p:txBody>
          <a:bodyPr/>
          <a:lstStyle/>
          <a:p>
            <a:fld id="{2ACAF0D5-478F-4E4C-A5F3-12896544C6D8}" type="datetimeFigureOut">
              <a:rPr lang="en-IN" smtClean="0"/>
              <a:t>30-11-2023</a:t>
            </a:fld>
            <a:endParaRPr lang="en-IN"/>
          </a:p>
        </p:txBody>
      </p:sp>
      <p:sp>
        <p:nvSpPr>
          <p:cNvPr id="8" name="Footer Placeholder 7">
            <a:extLst>
              <a:ext uri="{FF2B5EF4-FFF2-40B4-BE49-F238E27FC236}">
                <a16:creationId xmlns:a16="http://schemas.microsoft.com/office/drawing/2014/main" id="{64486558-4F63-7670-7E81-734843B2F56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2781B78-F4D2-D376-2F88-BE200FE7DDED}"/>
              </a:ext>
            </a:extLst>
          </p:cNvPr>
          <p:cNvSpPr>
            <a:spLocks noGrp="1"/>
          </p:cNvSpPr>
          <p:nvPr>
            <p:ph type="sldNum" sz="quarter" idx="12"/>
          </p:nvPr>
        </p:nvSpPr>
        <p:spPr/>
        <p:txBody>
          <a:bodyPr/>
          <a:lstStyle/>
          <a:p>
            <a:fld id="{C7F488CB-4B7B-4E26-ACAA-72BB42306032}" type="slidenum">
              <a:rPr lang="en-IN" smtClean="0"/>
              <a:t>‹#›</a:t>
            </a:fld>
            <a:endParaRPr lang="en-IN"/>
          </a:p>
        </p:txBody>
      </p:sp>
    </p:spTree>
    <p:extLst>
      <p:ext uri="{BB962C8B-B14F-4D97-AF65-F5344CB8AC3E}">
        <p14:creationId xmlns:p14="http://schemas.microsoft.com/office/powerpoint/2010/main" val="65146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17A57-D29F-E906-0FF3-0784E477B71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31B768D-2698-35F7-FC44-E0F8C2F62D44}"/>
              </a:ext>
            </a:extLst>
          </p:cNvPr>
          <p:cNvSpPr>
            <a:spLocks noGrp="1"/>
          </p:cNvSpPr>
          <p:nvPr>
            <p:ph type="dt" sz="half" idx="10"/>
          </p:nvPr>
        </p:nvSpPr>
        <p:spPr/>
        <p:txBody>
          <a:bodyPr/>
          <a:lstStyle/>
          <a:p>
            <a:fld id="{2ACAF0D5-478F-4E4C-A5F3-12896544C6D8}" type="datetimeFigureOut">
              <a:rPr lang="en-IN" smtClean="0"/>
              <a:t>30-11-2023</a:t>
            </a:fld>
            <a:endParaRPr lang="en-IN"/>
          </a:p>
        </p:txBody>
      </p:sp>
      <p:sp>
        <p:nvSpPr>
          <p:cNvPr id="4" name="Footer Placeholder 3">
            <a:extLst>
              <a:ext uri="{FF2B5EF4-FFF2-40B4-BE49-F238E27FC236}">
                <a16:creationId xmlns:a16="http://schemas.microsoft.com/office/drawing/2014/main" id="{2FBD4B80-241A-2A9D-0891-65644AE17D1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950757D-0163-2DE6-342C-8A1B2317F09C}"/>
              </a:ext>
            </a:extLst>
          </p:cNvPr>
          <p:cNvSpPr>
            <a:spLocks noGrp="1"/>
          </p:cNvSpPr>
          <p:nvPr>
            <p:ph type="sldNum" sz="quarter" idx="12"/>
          </p:nvPr>
        </p:nvSpPr>
        <p:spPr/>
        <p:txBody>
          <a:bodyPr/>
          <a:lstStyle/>
          <a:p>
            <a:fld id="{C7F488CB-4B7B-4E26-ACAA-72BB42306032}" type="slidenum">
              <a:rPr lang="en-IN" smtClean="0"/>
              <a:t>‹#›</a:t>
            </a:fld>
            <a:endParaRPr lang="en-IN"/>
          </a:p>
        </p:txBody>
      </p:sp>
    </p:spTree>
    <p:extLst>
      <p:ext uri="{BB962C8B-B14F-4D97-AF65-F5344CB8AC3E}">
        <p14:creationId xmlns:p14="http://schemas.microsoft.com/office/powerpoint/2010/main" val="4074871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735AF4-314F-CFBC-C37D-9C5BC15DDC1E}"/>
              </a:ext>
            </a:extLst>
          </p:cNvPr>
          <p:cNvSpPr>
            <a:spLocks noGrp="1"/>
          </p:cNvSpPr>
          <p:nvPr>
            <p:ph type="dt" sz="half" idx="10"/>
          </p:nvPr>
        </p:nvSpPr>
        <p:spPr/>
        <p:txBody>
          <a:bodyPr/>
          <a:lstStyle/>
          <a:p>
            <a:fld id="{2ACAF0D5-478F-4E4C-A5F3-12896544C6D8}" type="datetimeFigureOut">
              <a:rPr lang="en-IN" smtClean="0"/>
              <a:t>30-11-2023</a:t>
            </a:fld>
            <a:endParaRPr lang="en-IN"/>
          </a:p>
        </p:txBody>
      </p:sp>
      <p:sp>
        <p:nvSpPr>
          <p:cNvPr id="3" name="Footer Placeholder 2">
            <a:extLst>
              <a:ext uri="{FF2B5EF4-FFF2-40B4-BE49-F238E27FC236}">
                <a16:creationId xmlns:a16="http://schemas.microsoft.com/office/drawing/2014/main" id="{4A52E254-F171-5648-0E48-A0D5D754790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8C470EE-1DE6-7022-D01E-6742ACCEA531}"/>
              </a:ext>
            </a:extLst>
          </p:cNvPr>
          <p:cNvSpPr>
            <a:spLocks noGrp="1"/>
          </p:cNvSpPr>
          <p:nvPr>
            <p:ph type="sldNum" sz="quarter" idx="12"/>
          </p:nvPr>
        </p:nvSpPr>
        <p:spPr/>
        <p:txBody>
          <a:bodyPr/>
          <a:lstStyle/>
          <a:p>
            <a:fld id="{C7F488CB-4B7B-4E26-ACAA-72BB42306032}" type="slidenum">
              <a:rPr lang="en-IN" smtClean="0"/>
              <a:t>‹#›</a:t>
            </a:fld>
            <a:endParaRPr lang="en-IN"/>
          </a:p>
        </p:txBody>
      </p:sp>
    </p:spTree>
    <p:extLst>
      <p:ext uri="{BB962C8B-B14F-4D97-AF65-F5344CB8AC3E}">
        <p14:creationId xmlns:p14="http://schemas.microsoft.com/office/powerpoint/2010/main" val="4166938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7BEA9-1792-A3C5-9A65-FC46401CE0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0349EED-B4E3-21A8-0EF3-E042B36927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82159DD-7B28-86D3-7572-99233E20E0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60A8EB-CA69-0EEB-8163-CD4A991E4591}"/>
              </a:ext>
            </a:extLst>
          </p:cNvPr>
          <p:cNvSpPr>
            <a:spLocks noGrp="1"/>
          </p:cNvSpPr>
          <p:nvPr>
            <p:ph type="dt" sz="half" idx="10"/>
          </p:nvPr>
        </p:nvSpPr>
        <p:spPr/>
        <p:txBody>
          <a:bodyPr/>
          <a:lstStyle/>
          <a:p>
            <a:fld id="{2ACAF0D5-478F-4E4C-A5F3-12896544C6D8}" type="datetimeFigureOut">
              <a:rPr lang="en-IN" smtClean="0"/>
              <a:t>30-11-2023</a:t>
            </a:fld>
            <a:endParaRPr lang="en-IN"/>
          </a:p>
        </p:txBody>
      </p:sp>
      <p:sp>
        <p:nvSpPr>
          <p:cNvPr id="6" name="Footer Placeholder 5">
            <a:extLst>
              <a:ext uri="{FF2B5EF4-FFF2-40B4-BE49-F238E27FC236}">
                <a16:creationId xmlns:a16="http://schemas.microsoft.com/office/drawing/2014/main" id="{92F42F3E-E8B1-13C4-9998-14EA27A870E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73AB837-A803-C623-281E-1842E015547C}"/>
              </a:ext>
            </a:extLst>
          </p:cNvPr>
          <p:cNvSpPr>
            <a:spLocks noGrp="1"/>
          </p:cNvSpPr>
          <p:nvPr>
            <p:ph type="sldNum" sz="quarter" idx="12"/>
          </p:nvPr>
        </p:nvSpPr>
        <p:spPr/>
        <p:txBody>
          <a:bodyPr/>
          <a:lstStyle/>
          <a:p>
            <a:fld id="{C7F488CB-4B7B-4E26-ACAA-72BB42306032}" type="slidenum">
              <a:rPr lang="en-IN" smtClean="0"/>
              <a:t>‹#›</a:t>
            </a:fld>
            <a:endParaRPr lang="en-IN"/>
          </a:p>
        </p:txBody>
      </p:sp>
    </p:spTree>
    <p:extLst>
      <p:ext uri="{BB962C8B-B14F-4D97-AF65-F5344CB8AC3E}">
        <p14:creationId xmlns:p14="http://schemas.microsoft.com/office/powerpoint/2010/main" val="6257453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94333-BE0F-CBD2-1517-D8E24D0743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408BC9D-389E-59CB-2E42-CC79C2ACB9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D167159-535E-D5E4-DD18-67E7F6B2D4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640FB7-16EB-B394-48B3-20BDC29677AE}"/>
              </a:ext>
            </a:extLst>
          </p:cNvPr>
          <p:cNvSpPr>
            <a:spLocks noGrp="1"/>
          </p:cNvSpPr>
          <p:nvPr>
            <p:ph type="dt" sz="half" idx="10"/>
          </p:nvPr>
        </p:nvSpPr>
        <p:spPr/>
        <p:txBody>
          <a:bodyPr/>
          <a:lstStyle/>
          <a:p>
            <a:fld id="{2ACAF0D5-478F-4E4C-A5F3-12896544C6D8}" type="datetimeFigureOut">
              <a:rPr lang="en-IN" smtClean="0"/>
              <a:t>30-11-2023</a:t>
            </a:fld>
            <a:endParaRPr lang="en-IN"/>
          </a:p>
        </p:txBody>
      </p:sp>
      <p:sp>
        <p:nvSpPr>
          <p:cNvPr id="6" name="Footer Placeholder 5">
            <a:extLst>
              <a:ext uri="{FF2B5EF4-FFF2-40B4-BE49-F238E27FC236}">
                <a16:creationId xmlns:a16="http://schemas.microsoft.com/office/drawing/2014/main" id="{D0A845B4-D2AD-90CF-667B-2BFE595D9F6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B891861-E966-DA4D-A94C-9C1359823609}"/>
              </a:ext>
            </a:extLst>
          </p:cNvPr>
          <p:cNvSpPr>
            <a:spLocks noGrp="1"/>
          </p:cNvSpPr>
          <p:nvPr>
            <p:ph type="sldNum" sz="quarter" idx="12"/>
          </p:nvPr>
        </p:nvSpPr>
        <p:spPr/>
        <p:txBody>
          <a:bodyPr/>
          <a:lstStyle/>
          <a:p>
            <a:fld id="{C7F488CB-4B7B-4E26-ACAA-72BB42306032}" type="slidenum">
              <a:rPr lang="en-IN" smtClean="0"/>
              <a:t>‹#›</a:t>
            </a:fld>
            <a:endParaRPr lang="en-IN"/>
          </a:p>
        </p:txBody>
      </p:sp>
    </p:spTree>
    <p:extLst>
      <p:ext uri="{BB962C8B-B14F-4D97-AF65-F5344CB8AC3E}">
        <p14:creationId xmlns:p14="http://schemas.microsoft.com/office/powerpoint/2010/main" val="3793404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3F8C07-E43E-2653-CA69-87134DCD33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2537D8D-167D-CA48-88D0-B24434A012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C9FA74D-3189-F6AD-0896-BAF4C08139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CAF0D5-478F-4E4C-A5F3-12896544C6D8}" type="datetimeFigureOut">
              <a:rPr lang="en-IN" smtClean="0"/>
              <a:t>30-11-2023</a:t>
            </a:fld>
            <a:endParaRPr lang="en-IN"/>
          </a:p>
        </p:txBody>
      </p:sp>
      <p:sp>
        <p:nvSpPr>
          <p:cNvPr id="5" name="Footer Placeholder 4">
            <a:extLst>
              <a:ext uri="{FF2B5EF4-FFF2-40B4-BE49-F238E27FC236}">
                <a16:creationId xmlns:a16="http://schemas.microsoft.com/office/drawing/2014/main" id="{D5FCA577-0E35-8DC4-D3DB-25EE497163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7F599E4-6639-99C4-FA52-730406321D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F488CB-4B7B-4E26-ACAA-72BB42306032}" type="slidenum">
              <a:rPr lang="en-IN" smtClean="0"/>
              <a:t>‹#›</a:t>
            </a:fld>
            <a:endParaRPr lang="en-IN"/>
          </a:p>
        </p:txBody>
      </p:sp>
    </p:spTree>
    <p:extLst>
      <p:ext uri="{BB962C8B-B14F-4D97-AF65-F5344CB8AC3E}">
        <p14:creationId xmlns:p14="http://schemas.microsoft.com/office/powerpoint/2010/main" val="37733305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svg"/></Relationships>
</file>

<file path=ppt/slides/_rels/slide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28.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3.svg"/><Relationship Id="rId7"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3.svg"/><Relationship Id="rId7"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png"/><Relationship Id="rId7" Type="http://schemas.openxmlformats.org/officeDocument/2006/relationships/image" Target="../media/image35.svg"/><Relationship Id="rId2" Type="http://schemas.openxmlformats.org/officeDocument/2006/relationships/image" Target="../media/image30.jpg"/><Relationship Id="rId1" Type="http://schemas.openxmlformats.org/officeDocument/2006/relationships/slideLayout" Target="../slideLayouts/slideLayout7.xml"/><Relationship Id="rId6" Type="http://schemas.openxmlformats.org/officeDocument/2006/relationships/image" Target="../media/image34.svg"/><Relationship Id="rId5" Type="http://schemas.openxmlformats.org/officeDocument/2006/relationships/image" Target="../media/image33.png"/><Relationship Id="rId10" Type="http://schemas.openxmlformats.org/officeDocument/2006/relationships/hyperlink" Target="mailto:ashirbadpradhan8115@gmail.com" TargetMode="External"/><Relationship Id="rId4" Type="http://schemas.openxmlformats.org/officeDocument/2006/relationships/image" Target="../media/image32.svg"/><Relationship Id="rId9" Type="http://schemas.openxmlformats.org/officeDocument/2006/relationships/image" Target="../media/image37.svg"/></Relationships>
</file>

<file path=ppt/slides/_rels/slide46.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png"/><Relationship Id="rId7" Type="http://schemas.openxmlformats.org/officeDocument/2006/relationships/image" Target="../media/image35.svg"/><Relationship Id="rId2" Type="http://schemas.openxmlformats.org/officeDocument/2006/relationships/image" Target="../media/image30.jpg"/><Relationship Id="rId1" Type="http://schemas.openxmlformats.org/officeDocument/2006/relationships/slideLayout" Target="../slideLayouts/slideLayout7.xml"/><Relationship Id="rId6" Type="http://schemas.openxmlformats.org/officeDocument/2006/relationships/image" Target="../media/image34.svg"/><Relationship Id="rId5" Type="http://schemas.openxmlformats.org/officeDocument/2006/relationships/image" Target="../media/image33.png"/><Relationship Id="rId10" Type="http://schemas.openxmlformats.org/officeDocument/2006/relationships/hyperlink" Target="mailto:ashirbadpradhan8115@gmail.com" TargetMode="External"/><Relationship Id="rId4" Type="http://schemas.openxmlformats.org/officeDocument/2006/relationships/image" Target="../media/image32.svg"/><Relationship Id="rId9" Type="http://schemas.openxmlformats.org/officeDocument/2006/relationships/image" Target="../media/image37.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60000"/>
                <a:lumOff val="40000"/>
              </a:schemeClr>
            </a:gs>
            <a:gs pos="100000">
              <a:srgbClr val="B8D3BE"/>
            </a:gs>
          </a:gsLst>
          <a:lin ang="5400000" scaled="1"/>
        </a:gradFill>
        <a:effectLst/>
      </p:bgPr>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81EB2C8D-14E9-7D94-9700-38D0298EDF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6344" y="367363"/>
            <a:ext cx="8903622" cy="517863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4" name="Graphic 3" descr="Fire">
            <a:extLst>
              <a:ext uri="{FF2B5EF4-FFF2-40B4-BE49-F238E27FC236}">
                <a16:creationId xmlns:a16="http://schemas.microsoft.com/office/drawing/2014/main" id="{3B10FC9C-6CDA-E79D-0C9C-4C76258814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87640" y="-2474276"/>
            <a:ext cx="914400" cy="914400"/>
          </a:xfrm>
          <a:prstGeom prst="rect">
            <a:avLst/>
          </a:prstGeom>
        </p:spPr>
      </p:pic>
      <p:pic>
        <p:nvPicPr>
          <p:cNvPr id="6" name="Picture 5">
            <a:extLst>
              <a:ext uri="{FF2B5EF4-FFF2-40B4-BE49-F238E27FC236}">
                <a16:creationId xmlns:a16="http://schemas.microsoft.com/office/drawing/2014/main" id="{26EDAAF0-1761-0541-CF12-32BE6EA530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71280" y="3429000"/>
            <a:ext cx="10337566" cy="4208601"/>
          </a:xfrm>
          <a:prstGeom prst="rect">
            <a:avLst/>
          </a:prstGeom>
        </p:spPr>
      </p:pic>
      <p:sp>
        <p:nvSpPr>
          <p:cNvPr id="2" name="TextBox 1">
            <a:extLst>
              <a:ext uri="{FF2B5EF4-FFF2-40B4-BE49-F238E27FC236}">
                <a16:creationId xmlns:a16="http://schemas.microsoft.com/office/drawing/2014/main" id="{F9A75B5A-85C5-8C1C-878B-7C11EA1838A0}"/>
              </a:ext>
            </a:extLst>
          </p:cNvPr>
          <p:cNvSpPr txBox="1"/>
          <p:nvPr/>
        </p:nvSpPr>
        <p:spPr>
          <a:xfrm>
            <a:off x="2031967" y="1063855"/>
            <a:ext cx="8335478" cy="3785652"/>
          </a:xfrm>
          <a:prstGeom prst="rect">
            <a:avLst/>
          </a:prstGeom>
          <a:noFill/>
        </p:spPr>
        <p:txBody>
          <a:bodyPr wrap="square" rtlCol="0">
            <a:spAutoFit/>
          </a:bodyPr>
          <a:lstStyle/>
          <a:p>
            <a:r>
              <a:rPr lang="en-US" sz="6000" dirty="0"/>
              <a:t>               </a:t>
            </a:r>
            <a:r>
              <a:rPr lang="en-US" sz="6000" dirty="0">
                <a:solidFill>
                  <a:schemeClr val="bg2">
                    <a:lumMod val="25000"/>
                  </a:schemeClr>
                </a:solidFill>
                <a:latin typeface="Tw Cen MT Condensed Extra Bold" panose="020B0803020202020204" pitchFamily="34" charset="0"/>
              </a:rPr>
              <a:t>ADVANCING </a:t>
            </a:r>
          </a:p>
          <a:p>
            <a:r>
              <a:rPr lang="en-US" sz="6000" dirty="0">
                <a:solidFill>
                  <a:schemeClr val="bg2">
                    <a:lumMod val="25000"/>
                  </a:schemeClr>
                </a:solidFill>
                <a:latin typeface="Tw Cen MT Condensed Extra Bold" panose="020B0803020202020204" pitchFamily="34" charset="0"/>
              </a:rPr>
              <a:t>            FIRE DETECTION </a:t>
            </a:r>
          </a:p>
          <a:p>
            <a:r>
              <a:rPr lang="en-US" sz="6000" dirty="0">
                <a:solidFill>
                  <a:schemeClr val="bg2">
                    <a:lumMod val="25000"/>
                  </a:schemeClr>
                </a:solidFill>
                <a:latin typeface="Tw Cen MT Condensed Extra Bold" panose="020B0803020202020204" pitchFamily="34" charset="0"/>
              </a:rPr>
              <a:t>                  WITH   </a:t>
            </a:r>
          </a:p>
          <a:p>
            <a:r>
              <a:rPr lang="en-US" sz="6000" dirty="0">
                <a:solidFill>
                  <a:schemeClr val="bg2">
                    <a:lumMod val="25000"/>
                  </a:schemeClr>
                </a:solidFill>
                <a:latin typeface="Tw Cen MT Condensed Extra Bold" panose="020B0803020202020204" pitchFamily="34" charset="0"/>
              </a:rPr>
              <a:t>                   CNN </a:t>
            </a:r>
            <a:endParaRPr lang="en-IN" sz="6000" dirty="0">
              <a:solidFill>
                <a:schemeClr val="bg2">
                  <a:lumMod val="25000"/>
                </a:schemeClr>
              </a:solidFill>
              <a:latin typeface="Tw Cen MT Condensed Extra Bold" panose="020B0803020202020204" pitchFamily="34" charset="0"/>
            </a:endParaRPr>
          </a:p>
        </p:txBody>
      </p:sp>
      <p:sp>
        <p:nvSpPr>
          <p:cNvPr id="14" name="Flowchart: Data 13">
            <a:extLst>
              <a:ext uri="{FF2B5EF4-FFF2-40B4-BE49-F238E27FC236}">
                <a16:creationId xmlns:a16="http://schemas.microsoft.com/office/drawing/2014/main" id="{3B859D6F-11A4-516A-0029-E0BE9F16D7E6}"/>
              </a:ext>
            </a:extLst>
          </p:cNvPr>
          <p:cNvSpPr/>
          <p:nvPr/>
        </p:nvSpPr>
        <p:spPr>
          <a:xfrm>
            <a:off x="8998251" y="-1330158"/>
            <a:ext cx="760396" cy="1001028"/>
          </a:xfrm>
          <a:prstGeom prst="flowChartInputOutpu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IN"/>
          </a:p>
        </p:txBody>
      </p:sp>
      <p:sp>
        <p:nvSpPr>
          <p:cNvPr id="15" name="Flowchart: Data 14">
            <a:extLst>
              <a:ext uri="{FF2B5EF4-FFF2-40B4-BE49-F238E27FC236}">
                <a16:creationId xmlns:a16="http://schemas.microsoft.com/office/drawing/2014/main" id="{0072C9BF-85FB-6BD2-DF4A-46313CD8CF0B}"/>
              </a:ext>
            </a:extLst>
          </p:cNvPr>
          <p:cNvSpPr/>
          <p:nvPr/>
        </p:nvSpPr>
        <p:spPr>
          <a:xfrm>
            <a:off x="9999947" y="-1330158"/>
            <a:ext cx="760396" cy="1001028"/>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6" name="Flowchart: Data 15">
            <a:extLst>
              <a:ext uri="{FF2B5EF4-FFF2-40B4-BE49-F238E27FC236}">
                <a16:creationId xmlns:a16="http://schemas.microsoft.com/office/drawing/2014/main" id="{1A27CDCA-8443-30D0-D08B-63B4D945420A}"/>
              </a:ext>
            </a:extLst>
          </p:cNvPr>
          <p:cNvSpPr/>
          <p:nvPr/>
        </p:nvSpPr>
        <p:spPr>
          <a:xfrm>
            <a:off x="11053881" y="-1229628"/>
            <a:ext cx="760396" cy="1001028"/>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6" name="TextBox 25">
            <a:extLst>
              <a:ext uri="{FF2B5EF4-FFF2-40B4-BE49-F238E27FC236}">
                <a16:creationId xmlns:a16="http://schemas.microsoft.com/office/drawing/2014/main" id="{C92A8185-30A5-9920-1871-3EB28EB4ED60}"/>
              </a:ext>
            </a:extLst>
          </p:cNvPr>
          <p:cNvSpPr txBox="1"/>
          <p:nvPr/>
        </p:nvSpPr>
        <p:spPr>
          <a:xfrm>
            <a:off x="-6299200" y="1422400"/>
            <a:ext cx="6108700" cy="830997"/>
          </a:xfrm>
          <a:prstGeom prst="rect">
            <a:avLst/>
          </a:prstGeom>
          <a:noFill/>
        </p:spPr>
        <p:txBody>
          <a:bodyPr wrap="square" rtlCol="0">
            <a:spAutoFit/>
          </a:bodyPr>
          <a:lstStyle/>
          <a:p>
            <a:r>
              <a:rPr lang="en-US" sz="2400" dirty="0">
                <a:solidFill>
                  <a:srgbClr val="002060"/>
                </a:solidFill>
                <a:latin typeface="Copperplate Gothic Bold" panose="020E0705020206020404" pitchFamily="34" charset="0"/>
              </a:rPr>
              <a:t>Presented By = Ashirbad Pradhan</a:t>
            </a:r>
          </a:p>
          <a:p>
            <a:r>
              <a:rPr lang="en-US" sz="2400" dirty="0">
                <a:solidFill>
                  <a:srgbClr val="002060"/>
                </a:solidFill>
                <a:latin typeface="Copperplate Gothic Bold" panose="020E0705020206020404" pitchFamily="34" charset="0"/>
              </a:rPr>
              <a:t>PGDA-31 Batch</a:t>
            </a:r>
            <a:endParaRPr lang="en-IN" sz="2400" dirty="0">
              <a:solidFill>
                <a:srgbClr val="002060"/>
              </a:solidFill>
              <a:latin typeface="Copperplate Gothic Bold" panose="020E0705020206020404" pitchFamily="34" charset="0"/>
            </a:endParaRPr>
          </a:p>
        </p:txBody>
      </p:sp>
    </p:spTree>
    <p:extLst>
      <p:ext uri="{BB962C8B-B14F-4D97-AF65-F5344CB8AC3E}">
        <p14:creationId xmlns:p14="http://schemas.microsoft.com/office/powerpoint/2010/main" val="33950542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5000">
              <a:schemeClr val="accent4">
                <a:lumMod val="40000"/>
                <a:lumOff val="60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CA6B6C-B38F-5E90-88A0-BA35A1906254}"/>
              </a:ext>
            </a:extLst>
          </p:cNvPr>
          <p:cNvSpPr txBox="1"/>
          <p:nvPr/>
        </p:nvSpPr>
        <p:spPr>
          <a:xfrm>
            <a:off x="371475" y="266700"/>
            <a:ext cx="3467100" cy="523220"/>
          </a:xfrm>
          <a:prstGeom prst="rect">
            <a:avLst/>
          </a:prstGeom>
          <a:noFill/>
        </p:spPr>
        <p:txBody>
          <a:bodyPr wrap="square" rtlCol="0">
            <a:spAutoFit/>
          </a:bodyPr>
          <a:lstStyle/>
          <a:p>
            <a:r>
              <a:rPr lang="en-US" sz="2800" b="1" dirty="0">
                <a:solidFill>
                  <a:srgbClr val="FF0000"/>
                </a:solidFill>
              </a:rPr>
              <a:t>FIRE DATA STATISTICS</a:t>
            </a:r>
            <a:endParaRPr lang="en-IN" sz="2800" b="1" dirty="0">
              <a:solidFill>
                <a:srgbClr val="FF0000"/>
              </a:solidFill>
            </a:endParaRPr>
          </a:p>
        </p:txBody>
      </p:sp>
      <p:pic>
        <p:nvPicPr>
          <p:cNvPr id="4" name="Picture 3">
            <a:extLst>
              <a:ext uri="{FF2B5EF4-FFF2-40B4-BE49-F238E27FC236}">
                <a16:creationId xmlns:a16="http://schemas.microsoft.com/office/drawing/2014/main" id="{E8ECDCC8-EF83-D5C2-4050-A6D60D734E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885825"/>
            <a:ext cx="5137306" cy="3403714"/>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17A7A1EE-0C6F-B2A0-E797-EC6FA86B49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1218" y="885825"/>
            <a:ext cx="5969307" cy="3403714"/>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6399AEE5-3192-7114-0696-947DB356641D}"/>
              </a:ext>
            </a:extLst>
          </p:cNvPr>
          <p:cNvSpPr txBox="1"/>
          <p:nvPr/>
        </p:nvSpPr>
        <p:spPr>
          <a:xfrm>
            <a:off x="843280" y="7810446"/>
            <a:ext cx="10505440" cy="1631216"/>
          </a:xfrm>
          <a:prstGeom prst="rect">
            <a:avLst/>
          </a:prstGeom>
          <a:noFill/>
        </p:spPr>
        <p:txBody>
          <a:bodyPr wrap="square" rtlCol="0">
            <a:spAutoFit/>
          </a:bodyPr>
          <a:lstStyle/>
          <a:p>
            <a:pPr marL="342900" indent="-342900">
              <a:buFont typeface="Arial" panose="020B0604020202020204" pitchFamily="34" charset="0"/>
              <a:buChar char="•"/>
            </a:pPr>
            <a:r>
              <a:rPr lang="en-US" sz="2000" b="0" i="0" dirty="0">
                <a:effectLst/>
              </a:rPr>
              <a:t>It is estimated that over 25,000 people die every year in India due to fire-related accidents. 66% of the people killed in such fires are women.</a:t>
            </a:r>
          </a:p>
          <a:p>
            <a:pPr marL="342900" indent="-342900">
              <a:buFont typeface="Arial" panose="020B0604020202020204" pitchFamily="34" charset="0"/>
              <a:buChar char="•"/>
            </a:pPr>
            <a:r>
              <a:rPr lang="en-US" sz="2000" b="0" i="0" dirty="0">
                <a:effectLst/>
              </a:rPr>
              <a:t>There are multiple reasons for electrical fires in residential, commercial or Industrial buildings such as overloading, loose connections, insulation damage, failure, poor quality of conductor, insulation and human error.</a:t>
            </a:r>
            <a:endParaRPr lang="en-IN" sz="2000" dirty="0"/>
          </a:p>
        </p:txBody>
      </p:sp>
    </p:spTree>
    <p:extLst>
      <p:ext uri="{BB962C8B-B14F-4D97-AF65-F5344CB8AC3E}">
        <p14:creationId xmlns:p14="http://schemas.microsoft.com/office/powerpoint/2010/main" val="12846219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5000">
              <a:schemeClr val="accent4">
                <a:lumMod val="40000"/>
                <a:lumOff val="60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CA6B6C-B38F-5E90-88A0-BA35A1906254}"/>
              </a:ext>
            </a:extLst>
          </p:cNvPr>
          <p:cNvSpPr txBox="1"/>
          <p:nvPr/>
        </p:nvSpPr>
        <p:spPr>
          <a:xfrm>
            <a:off x="371475" y="266700"/>
            <a:ext cx="3467100" cy="523220"/>
          </a:xfrm>
          <a:prstGeom prst="rect">
            <a:avLst/>
          </a:prstGeom>
          <a:noFill/>
        </p:spPr>
        <p:txBody>
          <a:bodyPr wrap="square" rtlCol="0">
            <a:spAutoFit/>
          </a:bodyPr>
          <a:lstStyle/>
          <a:p>
            <a:r>
              <a:rPr lang="en-US" sz="2800" b="1" dirty="0">
                <a:solidFill>
                  <a:srgbClr val="FF0000"/>
                </a:solidFill>
              </a:rPr>
              <a:t>FIRE DATA STATISTICS</a:t>
            </a:r>
            <a:endParaRPr lang="en-IN" sz="2800" b="1" dirty="0">
              <a:solidFill>
                <a:srgbClr val="FF0000"/>
              </a:solidFill>
            </a:endParaRPr>
          </a:p>
        </p:txBody>
      </p:sp>
      <p:pic>
        <p:nvPicPr>
          <p:cNvPr id="4" name="Picture 3">
            <a:extLst>
              <a:ext uri="{FF2B5EF4-FFF2-40B4-BE49-F238E27FC236}">
                <a16:creationId xmlns:a16="http://schemas.microsoft.com/office/drawing/2014/main" id="{E8ECDCC8-EF83-D5C2-4050-A6D60D734E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885825"/>
            <a:ext cx="5137306" cy="3403714"/>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17A7A1EE-0C6F-B2A0-E797-EC6FA86B49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1218" y="885825"/>
            <a:ext cx="5969307" cy="3403714"/>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6399AEE5-3192-7114-0696-947DB356641D}"/>
              </a:ext>
            </a:extLst>
          </p:cNvPr>
          <p:cNvSpPr txBox="1"/>
          <p:nvPr/>
        </p:nvSpPr>
        <p:spPr>
          <a:xfrm>
            <a:off x="711200" y="5008880"/>
            <a:ext cx="10505440" cy="1631216"/>
          </a:xfrm>
          <a:prstGeom prst="rect">
            <a:avLst/>
          </a:prstGeom>
          <a:noFill/>
        </p:spPr>
        <p:txBody>
          <a:bodyPr wrap="square" rtlCol="0">
            <a:spAutoFit/>
          </a:bodyPr>
          <a:lstStyle/>
          <a:p>
            <a:pPr marL="342900" indent="-342900">
              <a:buFont typeface="Arial" panose="020B0604020202020204" pitchFamily="34" charset="0"/>
              <a:buChar char="•"/>
            </a:pPr>
            <a:r>
              <a:rPr lang="en-US" sz="2000" b="0" i="0" dirty="0">
                <a:effectLst/>
              </a:rPr>
              <a:t>It is estimated that over 25,000 people die every year in India due to fire-related accidents. 66% of the people killed in such fires are women.</a:t>
            </a:r>
          </a:p>
          <a:p>
            <a:pPr marL="342900" indent="-342900">
              <a:buFont typeface="Arial" panose="020B0604020202020204" pitchFamily="34" charset="0"/>
              <a:buChar char="•"/>
            </a:pPr>
            <a:r>
              <a:rPr lang="en-US" sz="2000" b="0" i="0" dirty="0">
                <a:effectLst/>
              </a:rPr>
              <a:t>There are multiple reasons for electrical fires in residential, commercial or Industrial buildings such as overloading, loose connections, insulation damage, failure, poor quality of conductor, insulation and human error.</a:t>
            </a:r>
            <a:endParaRPr lang="en-IN" sz="2000" dirty="0"/>
          </a:p>
        </p:txBody>
      </p:sp>
    </p:spTree>
    <p:extLst>
      <p:ext uri="{BB962C8B-B14F-4D97-AF65-F5344CB8AC3E}">
        <p14:creationId xmlns:p14="http://schemas.microsoft.com/office/powerpoint/2010/main" val="33174300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64000">
              <a:schemeClr val="bg1">
                <a:lumMod val="6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260DE7-EB76-4F82-789C-9EB974E043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57174"/>
            <a:ext cx="4746785" cy="3003649"/>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C8F02600-5A75-0D1C-4CBB-C35C3CDF62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7841" y="7585548"/>
            <a:ext cx="4661060" cy="2422566"/>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DAEFA30D-4B6B-81FB-CDCC-2163604F7D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9392" y="-3439337"/>
            <a:ext cx="5562599" cy="3003649"/>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12A42178-4579-73F4-B0D1-96B2D4695EA2}"/>
              </a:ext>
            </a:extLst>
          </p:cNvPr>
          <p:cNvSpPr txBox="1"/>
          <p:nvPr/>
        </p:nvSpPr>
        <p:spPr>
          <a:xfrm>
            <a:off x="12541991" y="3958752"/>
            <a:ext cx="5162550" cy="1200329"/>
          </a:xfrm>
          <a:prstGeom prst="rect">
            <a:avLst/>
          </a:prstGeom>
          <a:noFill/>
        </p:spPr>
        <p:txBody>
          <a:bodyPr wrap="square" rtlCol="0">
            <a:spAutoFit/>
          </a:bodyPr>
          <a:lstStyle/>
          <a:p>
            <a:r>
              <a:rPr lang="en-US" sz="2400" dirty="0"/>
              <a:t>According to NCRB report most fire accident occurred in residential building. </a:t>
            </a:r>
            <a:endParaRPr lang="en-IN" sz="2400" dirty="0"/>
          </a:p>
        </p:txBody>
      </p:sp>
    </p:spTree>
    <p:extLst>
      <p:ext uri="{BB962C8B-B14F-4D97-AF65-F5344CB8AC3E}">
        <p14:creationId xmlns:p14="http://schemas.microsoft.com/office/powerpoint/2010/main" val="23346316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64000">
              <a:schemeClr val="bg1">
                <a:lumMod val="6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260DE7-EB76-4F82-789C-9EB974E043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57174"/>
            <a:ext cx="4746785" cy="3003649"/>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C8F02600-5A75-0D1C-4CBB-C35C3CDF62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512" y="3752850"/>
            <a:ext cx="4661060" cy="2422566"/>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DAEFA30D-4B6B-81FB-CDCC-2163604F7D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1725" y="257173"/>
            <a:ext cx="5562599" cy="3003649"/>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12A42178-4579-73F4-B0D1-96B2D4695EA2}"/>
              </a:ext>
            </a:extLst>
          </p:cNvPr>
          <p:cNvSpPr txBox="1"/>
          <p:nvPr/>
        </p:nvSpPr>
        <p:spPr>
          <a:xfrm>
            <a:off x="6667500" y="4133850"/>
            <a:ext cx="5162550" cy="1200329"/>
          </a:xfrm>
          <a:prstGeom prst="rect">
            <a:avLst/>
          </a:prstGeom>
          <a:noFill/>
        </p:spPr>
        <p:txBody>
          <a:bodyPr wrap="square" rtlCol="0">
            <a:spAutoFit/>
          </a:bodyPr>
          <a:lstStyle/>
          <a:p>
            <a:r>
              <a:rPr lang="en-US" sz="2400" dirty="0"/>
              <a:t>According to NCRB report most fire accident occurred in residential building. </a:t>
            </a:r>
            <a:endParaRPr lang="en-IN" sz="2400" dirty="0"/>
          </a:p>
        </p:txBody>
      </p:sp>
    </p:spTree>
    <p:extLst>
      <p:ext uri="{BB962C8B-B14F-4D97-AF65-F5344CB8AC3E}">
        <p14:creationId xmlns:p14="http://schemas.microsoft.com/office/powerpoint/2010/main" val="18128420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1">
                <a:lumMod val="65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B51C39-80B4-7937-2A9D-26782802D352}"/>
              </a:ext>
            </a:extLst>
          </p:cNvPr>
          <p:cNvSpPr txBox="1"/>
          <p:nvPr/>
        </p:nvSpPr>
        <p:spPr>
          <a:xfrm>
            <a:off x="431800" y="393700"/>
            <a:ext cx="4305300" cy="707886"/>
          </a:xfrm>
          <a:prstGeom prst="rect">
            <a:avLst/>
          </a:prstGeom>
          <a:noFill/>
        </p:spPr>
        <p:txBody>
          <a:bodyPr wrap="square" rtlCol="0">
            <a:spAutoFit/>
          </a:bodyPr>
          <a:lstStyle/>
          <a:p>
            <a:r>
              <a:rPr lang="en-IN" sz="4000" dirty="0">
                <a:solidFill>
                  <a:schemeClr val="accent1">
                    <a:lumMod val="75000"/>
                  </a:schemeClr>
                </a:solidFill>
                <a:latin typeface="Algerian" panose="04020705040A02060702" pitchFamily="82" charset="0"/>
              </a:rPr>
              <a:t>CONTENT</a:t>
            </a:r>
          </a:p>
        </p:txBody>
      </p:sp>
      <p:grpSp>
        <p:nvGrpSpPr>
          <p:cNvPr id="33" name="Group 32">
            <a:extLst>
              <a:ext uri="{FF2B5EF4-FFF2-40B4-BE49-F238E27FC236}">
                <a16:creationId xmlns:a16="http://schemas.microsoft.com/office/drawing/2014/main" id="{6DA65B71-101E-0112-4B0B-A838B4429212}"/>
              </a:ext>
            </a:extLst>
          </p:cNvPr>
          <p:cNvGrpSpPr/>
          <p:nvPr/>
        </p:nvGrpSpPr>
        <p:grpSpPr>
          <a:xfrm>
            <a:off x="724443" y="1337387"/>
            <a:ext cx="9427208" cy="5344159"/>
            <a:chOff x="989807" y="1017641"/>
            <a:chExt cx="8887709" cy="4720800"/>
          </a:xfrm>
          <a:blipFill>
            <a:blip r:embed="rId2"/>
            <a:stretch>
              <a:fillRect/>
            </a:stretch>
          </a:blipFill>
        </p:grpSpPr>
        <p:sp>
          <p:nvSpPr>
            <p:cNvPr id="11" name="Flowchart: Terminator 10">
              <a:extLst>
                <a:ext uri="{FF2B5EF4-FFF2-40B4-BE49-F238E27FC236}">
                  <a16:creationId xmlns:a16="http://schemas.microsoft.com/office/drawing/2014/main" id="{6B8A5CBA-9160-F09E-F8A4-343459DF9DD7}"/>
                </a:ext>
              </a:extLst>
            </p:cNvPr>
            <p:cNvSpPr/>
            <p:nvPr/>
          </p:nvSpPr>
          <p:spPr>
            <a:xfrm>
              <a:off x="989807" y="1017641"/>
              <a:ext cx="4385785"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Flowchart: Terminator 26">
              <a:extLst>
                <a:ext uri="{FF2B5EF4-FFF2-40B4-BE49-F238E27FC236}">
                  <a16:creationId xmlns:a16="http://schemas.microsoft.com/office/drawing/2014/main" id="{1C4FE4A5-B3DE-9EB9-8310-8139D0D30273}"/>
                </a:ext>
              </a:extLst>
            </p:cNvPr>
            <p:cNvSpPr/>
            <p:nvPr/>
          </p:nvSpPr>
          <p:spPr>
            <a:xfrm>
              <a:off x="1531938" y="1831658"/>
              <a:ext cx="508736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Flowchart: Terminator 27">
              <a:extLst>
                <a:ext uri="{FF2B5EF4-FFF2-40B4-BE49-F238E27FC236}">
                  <a16:creationId xmlns:a16="http://schemas.microsoft.com/office/drawing/2014/main" id="{1E13F7F8-43FB-CAC7-4C7C-C0491A7C155D}"/>
                </a:ext>
              </a:extLst>
            </p:cNvPr>
            <p:cNvSpPr/>
            <p:nvPr/>
          </p:nvSpPr>
          <p:spPr>
            <a:xfrm>
              <a:off x="2472243" y="2619058"/>
              <a:ext cx="495690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Flowchart: Terminator 28">
              <a:extLst>
                <a:ext uri="{FF2B5EF4-FFF2-40B4-BE49-F238E27FC236}">
                  <a16:creationId xmlns:a16="http://schemas.microsoft.com/office/drawing/2014/main" id="{DAAB4ED3-37A6-A02F-BED5-E3D22ECFC506}"/>
                </a:ext>
              </a:extLst>
            </p:cNvPr>
            <p:cNvSpPr/>
            <p:nvPr/>
          </p:nvSpPr>
          <p:spPr>
            <a:xfrm>
              <a:off x="3676649" y="3401997"/>
              <a:ext cx="443404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Flowchart: Terminator 29">
              <a:extLst>
                <a:ext uri="{FF2B5EF4-FFF2-40B4-BE49-F238E27FC236}">
                  <a16:creationId xmlns:a16="http://schemas.microsoft.com/office/drawing/2014/main" id="{EFFAB8AD-456D-0294-7B79-29914E3823C2}"/>
                </a:ext>
              </a:extLst>
            </p:cNvPr>
            <p:cNvSpPr/>
            <p:nvPr/>
          </p:nvSpPr>
          <p:spPr>
            <a:xfrm>
              <a:off x="4737100" y="4194025"/>
              <a:ext cx="4249611"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Flowchart: Terminator 30">
              <a:extLst>
                <a:ext uri="{FF2B5EF4-FFF2-40B4-BE49-F238E27FC236}">
                  <a16:creationId xmlns:a16="http://schemas.microsoft.com/office/drawing/2014/main" id="{FAE297A3-BEB3-E2EF-152C-B42E5B6E7DFC}"/>
                </a:ext>
              </a:extLst>
            </p:cNvPr>
            <p:cNvSpPr/>
            <p:nvPr/>
          </p:nvSpPr>
          <p:spPr>
            <a:xfrm>
              <a:off x="5813424" y="4978267"/>
              <a:ext cx="406409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16" name="TextBox 15">
            <a:extLst>
              <a:ext uri="{FF2B5EF4-FFF2-40B4-BE49-F238E27FC236}">
                <a16:creationId xmlns:a16="http://schemas.microsoft.com/office/drawing/2014/main" id="{F3458A9E-4B4E-13D6-C177-32BF178119AB}"/>
              </a:ext>
            </a:extLst>
          </p:cNvPr>
          <p:cNvSpPr txBox="1"/>
          <p:nvPr/>
        </p:nvSpPr>
        <p:spPr>
          <a:xfrm>
            <a:off x="-3437884" y="1528417"/>
            <a:ext cx="636390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1.INTRODUCTION</a:t>
            </a:r>
            <a:endParaRPr lang="en-IN" sz="2800" dirty="0">
              <a:solidFill>
                <a:schemeClr val="accent5">
                  <a:lumMod val="60000"/>
                  <a:lumOff val="40000"/>
                </a:schemeClr>
              </a:solidFill>
              <a:latin typeface="Algerian" panose="04020705040A02060702" pitchFamily="82" charset="0"/>
            </a:endParaRPr>
          </a:p>
        </p:txBody>
      </p:sp>
      <p:sp>
        <p:nvSpPr>
          <p:cNvPr id="17" name="TextBox 16">
            <a:extLst>
              <a:ext uri="{FF2B5EF4-FFF2-40B4-BE49-F238E27FC236}">
                <a16:creationId xmlns:a16="http://schemas.microsoft.com/office/drawing/2014/main" id="{8CBEFA96-9076-A23C-2BA3-1E36055C48BF}"/>
              </a:ext>
            </a:extLst>
          </p:cNvPr>
          <p:cNvSpPr txBox="1"/>
          <p:nvPr/>
        </p:nvSpPr>
        <p:spPr>
          <a:xfrm>
            <a:off x="12622313" y="1674718"/>
            <a:ext cx="54747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2.DATASET DESCRIPTION</a:t>
            </a:r>
            <a:endParaRPr lang="en-IN" sz="2800" dirty="0">
              <a:solidFill>
                <a:schemeClr val="accent5">
                  <a:lumMod val="60000"/>
                  <a:lumOff val="40000"/>
                </a:schemeClr>
              </a:solidFill>
              <a:latin typeface="Algerian" panose="04020705040A02060702" pitchFamily="82" charset="0"/>
            </a:endParaRPr>
          </a:p>
        </p:txBody>
      </p:sp>
      <p:sp>
        <p:nvSpPr>
          <p:cNvPr id="19" name="TextBox 18">
            <a:extLst>
              <a:ext uri="{FF2B5EF4-FFF2-40B4-BE49-F238E27FC236}">
                <a16:creationId xmlns:a16="http://schemas.microsoft.com/office/drawing/2014/main" id="{CD2D8741-6C17-2F64-657E-8AE2BAB7F82B}"/>
              </a:ext>
            </a:extLst>
          </p:cNvPr>
          <p:cNvSpPr txBox="1"/>
          <p:nvPr/>
        </p:nvSpPr>
        <p:spPr>
          <a:xfrm>
            <a:off x="5367356" y="8377311"/>
            <a:ext cx="5257800"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3.METHODOLOGY</a:t>
            </a:r>
            <a:endParaRPr lang="en-IN" sz="2800" dirty="0">
              <a:solidFill>
                <a:schemeClr val="accent5">
                  <a:lumMod val="60000"/>
                  <a:lumOff val="40000"/>
                </a:schemeClr>
              </a:solidFill>
              <a:latin typeface="Algerian" panose="04020705040A02060702" pitchFamily="82" charset="0"/>
            </a:endParaRPr>
          </a:p>
        </p:txBody>
      </p:sp>
      <p:sp>
        <p:nvSpPr>
          <p:cNvPr id="20" name="TextBox 19">
            <a:extLst>
              <a:ext uri="{FF2B5EF4-FFF2-40B4-BE49-F238E27FC236}">
                <a16:creationId xmlns:a16="http://schemas.microsoft.com/office/drawing/2014/main" id="{818FB1C4-48BD-20F8-4C9F-6C45E8ADAD7D}"/>
              </a:ext>
            </a:extLst>
          </p:cNvPr>
          <p:cNvSpPr txBox="1"/>
          <p:nvPr/>
        </p:nvSpPr>
        <p:spPr>
          <a:xfrm>
            <a:off x="4309683" y="-1563675"/>
            <a:ext cx="631547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4.MODEL PERFORMANCE</a:t>
            </a:r>
            <a:endParaRPr lang="en-IN" sz="2800" dirty="0">
              <a:solidFill>
                <a:schemeClr val="accent5">
                  <a:lumMod val="60000"/>
                  <a:lumOff val="40000"/>
                </a:schemeClr>
              </a:solidFill>
              <a:latin typeface="Algerian" panose="04020705040A02060702" pitchFamily="82" charset="0"/>
            </a:endParaRPr>
          </a:p>
        </p:txBody>
      </p:sp>
      <p:sp>
        <p:nvSpPr>
          <p:cNvPr id="21" name="TextBox 20">
            <a:extLst>
              <a:ext uri="{FF2B5EF4-FFF2-40B4-BE49-F238E27FC236}">
                <a16:creationId xmlns:a16="http://schemas.microsoft.com/office/drawing/2014/main" id="{8648E821-31D8-CEFB-4AC8-9EC969164F0D}"/>
              </a:ext>
            </a:extLst>
          </p:cNvPr>
          <p:cNvSpPr txBox="1"/>
          <p:nvPr/>
        </p:nvSpPr>
        <p:spPr>
          <a:xfrm>
            <a:off x="-4080867" y="5297775"/>
            <a:ext cx="500218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5.CONCLUSION</a:t>
            </a:r>
            <a:endParaRPr lang="en-IN" sz="2800" dirty="0">
              <a:solidFill>
                <a:schemeClr val="accent5">
                  <a:lumMod val="60000"/>
                  <a:lumOff val="40000"/>
                </a:schemeClr>
              </a:solidFill>
              <a:latin typeface="Algerian" panose="04020705040A02060702" pitchFamily="82" charset="0"/>
            </a:endParaRPr>
          </a:p>
        </p:txBody>
      </p:sp>
      <p:sp>
        <p:nvSpPr>
          <p:cNvPr id="22" name="TextBox 21">
            <a:extLst>
              <a:ext uri="{FF2B5EF4-FFF2-40B4-BE49-F238E27FC236}">
                <a16:creationId xmlns:a16="http://schemas.microsoft.com/office/drawing/2014/main" id="{081416E4-543C-BAF1-029A-C174CFC55871}"/>
              </a:ext>
            </a:extLst>
          </p:cNvPr>
          <p:cNvSpPr txBox="1"/>
          <p:nvPr/>
        </p:nvSpPr>
        <p:spPr>
          <a:xfrm>
            <a:off x="-3719783" y="7012032"/>
            <a:ext cx="50088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6.SUGGESTIONS</a:t>
            </a:r>
            <a:endParaRPr lang="en-IN" sz="2800" dirty="0">
              <a:solidFill>
                <a:schemeClr val="accent5">
                  <a:lumMod val="60000"/>
                  <a:lumOff val="40000"/>
                </a:schemeClr>
              </a:solidFill>
              <a:latin typeface="Algerian" panose="04020705040A02060702" pitchFamily="82" charset="0"/>
            </a:endParaRPr>
          </a:p>
        </p:txBody>
      </p:sp>
    </p:spTree>
    <p:extLst>
      <p:ext uri="{BB962C8B-B14F-4D97-AF65-F5344CB8AC3E}">
        <p14:creationId xmlns:p14="http://schemas.microsoft.com/office/powerpoint/2010/main" val="54507409"/>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1">
                <a:lumMod val="65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B51C39-80B4-7937-2A9D-26782802D352}"/>
              </a:ext>
            </a:extLst>
          </p:cNvPr>
          <p:cNvSpPr txBox="1"/>
          <p:nvPr/>
        </p:nvSpPr>
        <p:spPr>
          <a:xfrm>
            <a:off x="431800" y="393700"/>
            <a:ext cx="4305300" cy="707886"/>
          </a:xfrm>
          <a:prstGeom prst="rect">
            <a:avLst/>
          </a:prstGeom>
          <a:noFill/>
        </p:spPr>
        <p:txBody>
          <a:bodyPr wrap="square" rtlCol="0">
            <a:spAutoFit/>
          </a:bodyPr>
          <a:lstStyle/>
          <a:p>
            <a:r>
              <a:rPr lang="en-IN" sz="4000" dirty="0">
                <a:solidFill>
                  <a:schemeClr val="accent1">
                    <a:lumMod val="75000"/>
                  </a:schemeClr>
                </a:solidFill>
                <a:latin typeface="Algerian" panose="04020705040A02060702" pitchFamily="82" charset="0"/>
              </a:rPr>
              <a:t>CONTENT</a:t>
            </a:r>
          </a:p>
        </p:txBody>
      </p:sp>
      <p:grpSp>
        <p:nvGrpSpPr>
          <p:cNvPr id="33" name="Group 32">
            <a:extLst>
              <a:ext uri="{FF2B5EF4-FFF2-40B4-BE49-F238E27FC236}">
                <a16:creationId xmlns:a16="http://schemas.microsoft.com/office/drawing/2014/main" id="{6DA65B71-101E-0112-4B0B-A838B4429212}"/>
              </a:ext>
            </a:extLst>
          </p:cNvPr>
          <p:cNvGrpSpPr/>
          <p:nvPr/>
        </p:nvGrpSpPr>
        <p:grpSpPr>
          <a:xfrm>
            <a:off x="793750" y="1259840"/>
            <a:ext cx="9427208" cy="5344159"/>
            <a:chOff x="989807" y="1017641"/>
            <a:chExt cx="8887709" cy="4720800"/>
          </a:xfrm>
          <a:blipFill>
            <a:blip r:embed="rId2"/>
            <a:stretch>
              <a:fillRect/>
            </a:stretch>
          </a:blipFill>
        </p:grpSpPr>
        <p:sp>
          <p:nvSpPr>
            <p:cNvPr id="11" name="Flowchart: Terminator 10">
              <a:extLst>
                <a:ext uri="{FF2B5EF4-FFF2-40B4-BE49-F238E27FC236}">
                  <a16:creationId xmlns:a16="http://schemas.microsoft.com/office/drawing/2014/main" id="{6B8A5CBA-9160-F09E-F8A4-343459DF9DD7}"/>
                </a:ext>
              </a:extLst>
            </p:cNvPr>
            <p:cNvSpPr/>
            <p:nvPr/>
          </p:nvSpPr>
          <p:spPr>
            <a:xfrm>
              <a:off x="989807" y="1017641"/>
              <a:ext cx="4385785"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Flowchart: Terminator 26">
              <a:extLst>
                <a:ext uri="{FF2B5EF4-FFF2-40B4-BE49-F238E27FC236}">
                  <a16:creationId xmlns:a16="http://schemas.microsoft.com/office/drawing/2014/main" id="{1C4FE4A5-B3DE-9EB9-8310-8139D0D30273}"/>
                </a:ext>
              </a:extLst>
            </p:cNvPr>
            <p:cNvSpPr/>
            <p:nvPr/>
          </p:nvSpPr>
          <p:spPr>
            <a:xfrm>
              <a:off x="1531938" y="1831658"/>
              <a:ext cx="508736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Flowchart: Terminator 27">
              <a:extLst>
                <a:ext uri="{FF2B5EF4-FFF2-40B4-BE49-F238E27FC236}">
                  <a16:creationId xmlns:a16="http://schemas.microsoft.com/office/drawing/2014/main" id="{1E13F7F8-43FB-CAC7-4C7C-C0491A7C155D}"/>
                </a:ext>
              </a:extLst>
            </p:cNvPr>
            <p:cNvSpPr/>
            <p:nvPr/>
          </p:nvSpPr>
          <p:spPr>
            <a:xfrm>
              <a:off x="2472243" y="2619058"/>
              <a:ext cx="495690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Flowchart: Terminator 28">
              <a:extLst>
                <a:ext uri="{FF2B5EF4-FFF2-40B4-BE49-F238E27FC236}">
                  <a16:creationId xmlns:a16="http://schemas.microsoft.com/office/drawing/2014/main" id="{DAAB4ED3-37A6-A02F-BED5-E3D22ECFC506}"/>
                </a:ext>
              </a:extLst>
            </p:cNvPr>
            <p:cNvSpPr/>
            <p:nvPr/>
          </p:nvSpPr>
          <p:spPr>
            <a:xfrm>
              <a:off x="3676649" y="3401997"/>
              <a:ext cx="443404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Flowchart: Terminator 29">
              <a:extLst>
                <a:ext uri="{FF2B5EF4-FFF2-40B4-BE49-F238E27FC236}">
                  <a16:creationId xmlns:a16="http://schemas.microsoft.com/office/drawing/2014/main" id="{EFFAB8AD-456D-0294-7B79-29914E3823C2}"/>
                </a:ext>
              </a:extLst>
            </p:cNvPr>
            <p:cNvSpPr/>
            <p:nvPr/>
          </p:nvSpPr>
          <p:spPr>
            <a:xfrm>
              <a:off x="4737100" y="4194025"/>
              <a:ext cx="4249611"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Flowchart: Terminator 30">
              <a:extLst>
                <a:ext uri="{FF2B5EF4-FFF2-40B4-BE49-F238E27FC236}">
                  <a16:creationId xmlns:a16="http://schemas.microsoft.com/office/drawing/2014/main" id="{FAE297A3-BEB3-E2EF-152C-B42E5B6E7DFC}"/>
                </a:ext>
              </a:extLst>
            </p:cNvPr>
            <p:cNvSpPr/>
            <p:nvPr/>
          </p:nvSpPr>
          <p:spPr>
            <a:xfrm>
              <a:off x="5813424" y="4978267"/>
              <a:ext cx="406409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16" name="TextBox 15">
            <a:extLst>
              <a:ext uri="{FF2B5EF4-FFF2-40B4-BE49-F238E27FC236}">
                <a16:creationId xmlns:a16="http://schemas.microsoft.com/office/drawing/2014/main" id="{F3458A9E-4B4E-13D6-C177-32BF178119AB}"/>
              </a:ext>
            </a:extLst>
          </p:cNvPr>
          <p:cNvSpPr txBox="1"/>
          <p:nvPr/>
        </p:nvSpPr>
        <p:spPr>
          <a:xfrm>
            <a:off x="1586558" y="1439583"/>
            <a:ext cx="636390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1.INTRODUCTION</a:t>
            </a:r>
            <a:endParaRPr lang="en-IN" sz="2800" dirty="0">
              <a:solidFill>
                <a:schemeClr val="accent5">
                  <a:lumMod val="60000"/>
                  <a:lumOff val="40000"/>
                </a:schemeClr>
              </a:solidFill>
              <a:latin typeface="Algerian" panose="04020705040A02060702" pitchFamily="82" charset="0"/>
            </a:endParaRPr>
          </a:p>
        </p:txBody>
      </p:sp>
      <p:sp>
        <p:nvSpPr>
          <p:cNvPr id="17" name="TextBox 16">
            <a:extLst>
              <a:ext uri="{FF2B5EF4-FFF2-40B4-BE49-F238E27FC236}">
                <a16:creationId xmlns:a16="http://schemas.microsoft.com/office/drawing/2014/main" id="{8CBEFA96-9076-A23C-2BA3-1E36055C48BF}"/>
              </a:ext>
            </a:extLst>
          </p:cNvPr>
          <p:cNvSpPr txBox="1"/>
          <p:nvPr/>
        </p:nvSpPr>
        <p:spPr>
          <a:xfrm>
            <a:off x="3550555" y="-1906860"/>
            <a:ext cx="54747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2.DATASET DESCRIPTION</a:t>
            </a:r>
            <a:endParaRPr lang="en-IN" sz="2800" dirty="0">
              <a:solidFill>
                <a:schemeClr val="accent5">
                  <a:lumMod val="60000"/>
                  <a:lumOff val="40000"/>
                </a:schemeClr>
              </a:solidFill>
              <a:latin typeface="Algerian" panose="04020705040A02060702" pitchFamily="82" charset="0"/>
            </a:endParaRPr>
          </a:p>
        </p:txBody>
      </p:sp>
      <p:sp>
        <p:nvSpPr>
          <p:cNvPr id="19" name="TextBox 18">
            <a:extLst>
              <a:ext uri="{FF2B5EF4-FFF2-40B4-BE49-F238E27FC236}">
                <a16:creationId xmlns:a16="http://schemas.microsoft.com/office/drawing/2014/main" id="{CD2D8741-6C17-2F64-657E-8AE2BAB7F82B}"/>
              </a:ext>
            </a:extLst>
          </p:cNvPr>
          <p:cNvSpPr txBox="1"/>
          <p:nvPr/>
        </p:nvSpPr>
        <p:spPr>
          <a:xfrm>
            <a:off x="5067404" y="8122964"/>
            <a:ext cx="5257800"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3.METHODOLOGY</a:t>
            </a:r>
            <a:endParaRPr lang="en-IN" sz="2800" dirty="0">
              <a:solidFill>
                <a:schemeClr val="accent5">
                  <a:lumMod val="60000"/>
                  <a:lumOff val="40000"/>
                </a:schemeClr>
              </a:solidFill>
              <a:latin typeface="Algerian" panose="04020705040A02060702" pitchFamily="82" charset="0"/>
            </a:endParaRPr>
          </a:p>
        </p:txBody>
      </p:sp>
      <p:sp>
        <p:nvSpPr>
          <p:cNvPr id="20" name="TextBox 19">
            <a:extLst>
              <a:ext uri="{FF2B5EF4-FFF2-40B4-BE49-F238E27FC236}">
                <a16:creationId xmlns:a16="http://schemas.microsoft.com/office/drawing/2014/main" id="{818FB1C4-48BD-20F8-4C9F-6C45E8ADAD7D}"/>
              </a:ext>
            </a:extLst>
          </p:cNvPr>
          <p:cNvSpPr txBox="1"/>
          <p:nvPr/>
        </p:nvSpPr>
        <p:spPr>
          <a:xfrm>
            <a:off x="12718744" y="2898568"/>
            <a:ext cx="631547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4.MODEL PERFORMANCE</a:t>
            </a:r>
            <a:endParaRPr lang="en-IN" sz="2800" dirty="0">
              <a:solidFill>
                <a:schemeClr val="accent5">
                  <a:lumMod val="60000"/>
                  <a:lumOff val="40000"/>
                </a:schemeClr>
              </a:solidFill>
              <a:latin typeface="Algerian" panose="04020705040A02060702" pitchFamily="82" charset="0"/>
            </a:endParaRPr>
          </a:p>
        </p:txBody>
      </p:sp>
      <p:sp>
        <p:nvSpPr>
          <p:cNvPr id="21" name="TextBox 20">
            <a:extLst>
              <a:ext uri="{FF2B5EF4-FFF2-40B4-BE49-F238E27FC236}">
                <a16:creationId xmlns:a16="http://schemas.microsoft.com/office/drawing/2014/main" id="{8648E821-31D8-CEFB-4AC8-9EC969164F0D}"/>
              </a:ext>
            </a:extLst>
          </p:cNvPr>
          <p:cNvSpPr txBox="1"/>
          <p:nvPr/>
        </p:nvSpPr>
        <p:spPr>
          <a:xfrm>
            <a:off x="-3852807" y="5024315"/>
            <a:ext cx="500218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5.CONCLUSION</a:t>
            </a:r>
            <a:endParaRPr lang="en-IN" sz="2800" dirty="0">
              <a:solidFill>
                <a:schemeClr val="accent5">
                  <a:lumMod val="60000"/>
                  <a:lumOff val="40000"/>
                </a:schemeClr>
              </a:solidFill>
              <a:latin typeface="Algerian" panose="04020705040A02060702" pitchFamily="82" charset="0"/>
            </a:endParaRPr>
          </a:p>
        </p:txBody>
      </p:sp>
      <p:sp>
        <p:nvSpPr>
          <p:cNvPr id="22" name="TextBox 21">
            <a:extLst>
              <a:ext uri="{FF2B5EF4-FFF2-40B4-BE49-F238E27FC236}">
                <a16:creationId xmlns:a16="http://schemas.microsoft.com/office/drawing/2014/main" id="{081416E4-543C-BAF1-029A-C174CFC55871}"/>
              </a:ext>
            </a:extLst>
          </p:cNvPr>
          <p:cNvSpPr txBox="1"/>
          <p:nvPr/>
        </p:nvSpPr>
        <p:spPr>
          <a:xfrm>
            <a:off x="-3859505" y="7599744"/>
            <a:ext cx="50088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6.SUGGESTIONS</a:t>
            </a:r>
            <a:endParaRPr lang="en-IN" sz="2800" dirty="0">
              <a:solidFill>
                <a:schemeClr val="accent5">
                  <a:lumMod val="60000"/>
                  <a:lumOff val="40000"/>
                </a:schemeClr>
              </a:solidFill>
              <a:latin typeface="Algerian" panose="04020705040A02060702" pitchFamily="82" charset="0"/>
            </a:endParaRPr>
          </a:p>
        </p:txBody>
      </p:sp>
    </p:spTree>
    <p:extLst>
      <p:ext uri="{BB962C8B-B14F-4D97-AF65-F5344CB8AC3E}">
        <p14:creationId xmlns:p14="http://schemas.microsoft.com/office/powerpoint/2010/main" val="24269633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1">
                <a:lumMod val="65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B51C39-80B4-7937-2A9D-26782802D352}"/>
              </a:ext>
            </a:extLst>
          </p:cNvPr>
          <p:cNvSpPr txBox="1"/>
          <p:nvPr/>
        </p:nvSpPr>
        <p:spPr>
          <a:xfrm>
            <a:off x="431800" y="393700"/>
            <a:ext cx="4305300" cy="707886"/>
          </a:xfrm>
          <a:prstGeom prst="rect">
            <a:avLst/>
          </a:prstGeom>
          <a:noFill/>
        </p:spPr>
        <p:txBody>
          <a:bodyPr wrap="square" rtlCol="0">
            <a:spAutoFit/>
          </a:bodyPr>
          <a:lstStyle/>
          <a:p>
            <a:r>
              <a:rPr lang="en-IN" sz="4000" dirty="0">
                <a:solidFill>
                  <a:schemeClr val="accent1">
                    <a:lumMod val="75000"/>
                  </a:schemeClr>
                </a:solidFill>
                <a:latin typeface="Algerian" panose="04020705040A02060702" pitchFamily="82" charset="0"/>
              </a:rPr>
              <a:t>CONTENT</a:t>
            </a:r>
          </a:p>
        </p:txBody>
      </p:sp>
      <p:grpSp>
        <p:nvGrpSpPr>
          <p:cNvPr id="33" name="Group 32">
            <a:extLst>
              <a:ext uri="{FF2B5EF4-FFF2-40B4-BE49-F238E27FC236}">
                <a16:creationId xmlns:a16="http://schemas.microsoft.com/office/drawing/2014/main" id="{6DA65B71-101E-0112-4B0B-A838B4429212}"/>
              </a:ext>
            </a:extLst>
          </p:cNvPr>
          <p:cNvGrpSpPr/>
          <p:nvPr/>
        </p:nvGrpSpPr>
        <p:grpSpPr>
          <a:xfrm>
            <a:off x="793750" y="1259840"/>
            <a:ext cx="9427208" cy="5344159"/>
            <a:chOff x="989807" y="1017641"/>
            <a:chExt cx="8887709" cy="4720800"/>
          </a:xfrm>
          <a:blipFill>
            <a:blip r:embed="rId2"/>
            <a:stretch>
              <a:fillRect/>
            </a:stretch>
          </a:blipFill>
        </p:grpSpPr>
        <p:sp>
          <p:nvSpPr>
            <p:cNvPr id="11" name="Flowchart: Terminator 10">
              <a:extLst>
                <a:ext uri="{FF2B5EF4-FFF2-40B4-BE49-F238E27FC236}">
                  <a16:creationId xmlns:a16="http://schemas.microsoft.com/office/drawing/2014/main" id="{6B8A5CBA-9160-F09E-F8A4-343459DF9DD7}"/>
                </a:ext>
              </a:extLst>
            </p:cNvPr>
            <p:cNvSpPr/>
            <p:nvPr/>
          </p:nvSpPr>
          <p:spPr>
            <a:xfrm>
              <a:off x="989807" y="1017641"/>
              <a:ext cx="4385785"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Flowchart: Terminator 26">
              <a:extLst>
                <a:ext uri="{FF2B5EF4-FFF2-40B4-BE49-F238E27FC236}">
                  <a16:creationId xmlns:a16="http://schemas.microsoft.com/office/drawing/2014/main" id="{1C4FE4A5-B3DE-9EB9-8310-8139D0D30273}"/>
                </a:ext>
              </a:extLst>
            </p:cNvPr>
            <p:cNvSpPr/>
            <p:nvPr/>
          </p:nvSpPr>
          <p:spPr>
            <a:xfrm>
              <a:off x="1531938" y="1831658"/>
              <a:ext cx="508736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Flowchart: Terminator 27">
              <a:extLst>
                <a:ext uri="{FF2B5EF4-FFF2-40B4-BE49-F238E27FC236}">
                  <a16:creationId xmlns:a16="http://schemas.microsoft.com/office/drawing/2014/main" id="{1E13F7F8-43FB-CAC7-4C7C-C0491A7C155D}"/>
                </a:ext>
              </a:extLst>
            </p:cNvPr>
            <p:cNvSpPr/>
            <p:nvPr/>
          </p:nvSpPr>
          <p:spPr>
            <a:xfrm>
              <a:off x="2472243" y="2619058"/>
              <a:ext cx="495690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Flowchart: Terminator 28">
              <a:extLst>
                <a:ext uri="{FF2B5EF4-FFF2-40B4-BE49-F238E27FC236}">
                  <a16:creationId xmlns:a16="http://schemas.microsoft.com/office/drawing/2014/main" id="{DAAB4ED3-37A6-A02F-BED5-E3D22ECFC506}"/>
                </a:ext>
              </a:extLst>
            </p:cNvPr>
            <p:cNvSpPr/>
            <p:nvPr/>
          </p:nvSpPr>
          <p:spPr>
            <a:xfrm>
              <a:off x="3676649" y="3401997"/>
              <a:ext cx="443404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Flowchart: Terminator 29">
              <a:extLst>
                <a:ext uri="{FF2B5EF4-FFF2-40B4-BE49-F238E27FC236}">
                  <a16:creationId xmlns:a16="http://schemas.microsoft.com/office/drawing/2014/main" id="{EFFAB8AD-456D-0294-7B79-29914E3823C2}"/>
                </a:ext>
              </a:extLst>
            </p:cNvPr>
            <p:cNvSpPr/>
            <p:nvPr/>
          </p:nvSpPr>
          <p:spPr>
            <a:xfrm>
              <a:off x="4737100" y="4194025"/>
              <a:ext cx="4249611"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Flowchart: Terminator 30">
              <a:extLst>
                <a:ext uri="{FF2B5EF4-FFF2-40B4-BE49-F238E27FC236}">
                  <a16:creationId xmlns:a16="http://schemas.microsoft.com/office/drawing/2014/main" id="{FAE297A3-BEB3-E2EF-152C-B42E5B6E7DFC}"/>
                </a:ext>
              </a:extLst>
            </p:cNvPr>
            <p:cNvSpPr/>
            <p:nvPr/>
          </p:nvSpPr>
          <p:spPr>
            <a:xfrm>
              <a:off x="5813424" y="4978267"/>
              <a:ext cx="406409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16" name="TextBox 15">
            <a:extLst>
              <a:ext uri="{FF2B5EF4-FFF2-40B4-BE49-F238E27FC236}">
                <a16:creationId xmlns:a16="http://schemas.microsoft.com/office/drawing/2014/main" id="{F3458A9E-4B4E-13D6-C177-32BF178119AB}"/>
              </a:ext>
            </a:extLst>
          </p:cNvPr>
          <p:cNvSpPr txBox="1"/>
          <p:nvPr/>
        </p:nvSpPr>
        <p:spPr>
          <a:xfrm>
            <a:off x="1586558" y="1439583"/>
            <a:ext cx="636390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1.INTRODUCTION</a:t>
            </a:r>
            <a:endParaRPr lang="en-IN" sz="2800" dirty="0">
              <a:solidFill>
                <a:schemeClr val="accent5">
                  <a:lumMod val="60000"/>
                  <a:lumOff val="40000"/>
                </a:schemeClr>
              </a:solidFill>
              <a:latin typeface="Algerian" panose="04020705040A02060702" pitchFamily="82" charset="0"/>
            </a:endParaRPr>
          </a:p>
        </p:txBody>
      </p:sp>
      <p:sp>
        <p:nvSpPr>
          <p:cNvPr id="17" name="TextBox 16">
            <a:extLst>
              <a:ext uri="{FF2B5EF4-FFF2-40B4-BE49-F238E27FC236}">
                <a16:creationId xmlns:a16="http://schemas.microsoft.com/office/drawing/2014/main" id="{8CBEFA96-9076-A23C-2BA3-1E36055C48BF}"/>
              </a:ext>
            </a:extLst>
          </p:cNvPr>
          <p:cNvSpPr txBox="1"/>
          <p:nvPr/>
        </p:nvSpPr>
        <p:spPr>
          <a:xfrm>
            <a:off x="2031118" y="2375348"/>
            <a:ext cx="54747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2.DATASET DESCRIPTION</a:t>
            </a:r>
            <a:endParaRPr lang="en-IN" sz="2800" dirty="0">
              <a:solidFill>
                <a:schemeClr val="accent5">
                  <a:lumMod val="60000"/>
                  <a:lumOff val="40000"/>
                </a:schemeClr>
              </a:solidFill>
              <a:latin typeface="Algerian" panose="04020705040A02060702" pitchFamily="82" charset="0"/>
            </a:endParaRPr>
          </a:p>
        </p:txBody>
      </p:sp>
      <p:sp>
        <p:nvSpPr>
          <p:cNvPr id="19" name="TextBox 18">
            <a:extLst>
              <a:ext uri="{FF2B5EF4-FFF2-40B4-BE49-F238E27FC236}">
                <a16:creationId xmlns:a16="http://schemas.microsoft.com/office/drawing/2014/main" id="{CD2D8741-6C17-2F64-657E-8AE2BAB7F82B}"/>
              </a:ext>
            </a:extLst>
          </p:cNvPr>
          <p:cNvSpPr txBox="1"/>
          <p:nvPr/>
        </p:nvSpPr>
        <p:spPr>
          <a:xfrm>
            <a:off x="5067404" y="8122964"/>
            <a:ext cx="5257800"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3.METHODOLOGY</a:t>
            </a:r>
            <a:endParaRPr lang="en-IN" sz="2800" dirty="0">
              <a:solidFill>
                <a:schemeClr val="accent5">
                  <a:lumMod val="60000"/>
                  <a:lumOff val="40000"/>
                </a:schemeClr>
              </a:solidFill>
              <a:latin typeface="Algerian" panose="04020705040A02060702" pitchFamily="82" charset="0"/>
            </a:endParaRPr>
          </a:p>
        </p:txBody>
      </p:sp>
      <p:sp>
        <p:nvSpPr>
          <p:cNvPr id="20" name="TextBox 19">
            <a:extLst>
              <a:ext uri="{FF2B5EF4-FFF2-40B4-BE49-F238E27FC236}">
                <a16:creationId xmlns:a16="http://schemas.microsoft.com/office/drawing/2014/main" id="{818FB1C4-48BD-20F8-4C9F-6C45E8ADAD7D}"/>
              </a:ext>
            </a:extLst>
          </p:cNvPr>
          <p:cNvSpPr txBox="1"/>
          <p:nvPr/>
        </p:nvSpPr>
        <p:spPr>
          <a:xfrm>
            <a:off x="12718744" y="2898568"/>
            <a:ext cx="631547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4.MODEL PERFORMANCE</a:t>
            </a:r>
            <a:endParaRPr lang="en-IN" sz="2800" dirty="0">
              <a:solidFill>
                <a:schemeClr val="accent5">
                  <a:lumMod val="60000"/>
                  <a:lumOff val="40000"/>
                </a:schemeClr>
              </a:solidFill>
              <a:latin typeface="Algerian" panose="04020705040A02060702" pitchFamily="82" charset="0"/>
            </a:endParaRPr>
          </a:p>
        </p:txBody>
      </p:sp>
      <p:sp>
        <p:nvSpPr>
          <p:cNvPr id="21" name="TextBox 20">
            <a:extLst>
              <a:ext uri="{FF2B5EF4-FFF2-40B4-BE49-F238E27FC236}">
                <a16:creationId xmlns:a16="http://schemas.microsoft.com/office/drawing/2014/main" id="{8648E821-31D8-CEFB-4AC8-9EC969164F0D}"/>
              </a:ext>
            </a:extLst>
          </p:cNvPr>
          <p:cNvSpPr txBox="1"/>
          <p:nvPr/>
        </p:nvSpPr>
        <p:spPr>
          <a:xfrm>
            <a:off x="-3852807" y="5024315"/>
            <a:ext cx="500218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5.CONCLUSION</a:t>
            </a:r>
            <a:endParaRPr lang="en-IN" sz="2800" dirty="0">
              <a:solidFill>
                <a:schemeClr val="accent5">
                  <a:lumMod val="60000"/>
                  <a:lumOff val="40000"/>
                </a:schemeClr>
              </a:solidFill>
              <a:latin typeface="Algerian" panose="04020705040A02060702" pitchFamily="82" charset="0"/>
            </a:endParaRPr>
          </a:p>
        </p:txBody>
      </p:sp>
      <p:sp>
        <p:nvSpPr>
          <p:cNvPr id="22" name="TextBox 21">
            <a:extLst>
              <a:ext uri="{FF2B5EF4-FFF2-40B4-BE49-F238E27FC236}">
                <a16:creationId xmlns:a16="http://schemas.microsoft.com/office/drawing/2014/main" id="{081416E4-543C-BAF1-029A-C174CFC55871}"/>
              </a:ext>
            </a:extLst>
          </p:cNvPr>
          <p:cNvSpPr txBox="1"/>
          <p:nvPr/>
        </p:nvSpPr>
        <p:spPr>
          <a:xfrm>
            <a:off x="-3859505" y="7599744"/>
            <a:ext cx="50088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6.SUGGESTIONS</a:t>
            </a:r>
            <a:endParaRPr lang="en-IN" sz="2800" dirty="0">
              <a:solidFill>
                <a:schemeClr val="accent5">
                  <a:lumMod val="60000"/>
                  <a:lumOff val="40000"/>
                </a:schemeClr>
              </a:solidFill>
              <a:latin typeface="Algerian" panose="04020705040A02060702" pitchFamily="82" charset="0"/>
            </a:endParaRPr>
          </a:p>
        </p:txBody>
      </p:sp>
    </p:spTree>
    <p:extLst>
      <p:ext uri="{BB962C8B-B14F-4D97-AF65-F5344CB8AC3E}">
        <p14:creationId xmlns:p14="http://schemas.microsoft.com/office/powerpoint/2010/main" val="18107012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1">
                <a:lumMod val="65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B51C39-80B4-7937-2A9D-26782802D352}"/>
              </a:ext>
            </a:extLst>
          </p:cNvPr>
          <p:cNvSpPr txBox="1"/>
          <p:nvPr/>
        </p:nvSpPr>
        <p:spPr>
          <a:xfrm>
            <a:off x="431800" y="393700"/>
            <a:ext cx="4305300" cy="707886"/>
          </a:xfrm>
          <a:prstGeom prst="rect">
            <a:avLst/>
          </a:prstGeom>
          <a:noFill/>
        </p:spPr>
        <p:txBody>
          <a:bodyPr wrap="square" rtlCol="0">
            <a:spAutoFit/>
          </a:bodyPr>
          <a:lstStyle/>
          <a:p>
            <a:r>
              <a:rPr lang="en-IN" sz="4000" dirty="0">
                <a:solidFill>
                  <a:schemeClr val="accent1">
                    <a:lumMod val="75000"/>
                  </a:schemeClr>
                </a:solidFill>
                <a:latin typeface="Algerian" panose="04020705040A02060702" pitchFamily="82" charset="0"/>
              </a:rPr>
              <a:t>CONTENT</a:t>
            </a:r>
          </a:p>
        </p:txBody>
      </p:sp>
      <p:grpSp>
        <p:nvGrpSpPr>
          <p:cNvPr id="33" name="Group 32">
            <a:extLst>
              <a:ext uri="{FF2B5EF4-FFF2-40B4-BE49-F238E27FC236}">
                <a16:creationId xmlns:a16="http://schemas.microsoft.com/office/drawing/2014/main" id="{6DA65B71-101E-0112-4B0B-A838B4429212}"/>
              </a:ext>
            </a:extLst>
          </p:cNvPr>
          <p:cNvGrpSpPr/>
          <p:nvPr/>
        </p:nvGrpSpPr>
        <p:grpSpPr>
          <a:xfrm>
            <a:off x="793750" y="1259840"/>
            <a:ext cx="9427208" cy="5344159"/>
            <a:chOff x="989807" y="1017641"/>
            <a:chExt cx="8887709" cy="4720800"/>
          </a:xfrm>
          <a:blipFill>
            <a:blip r:embed="rId2"/>
            <a:stretch>
              <a:fillRect/>
            </a:stretch>
          </a:blipFill>
        </p:grpSpPr>
        <p:sp>
          <p:nvSpPr>
            <p:cNvPr id="11" name="Flowchart: Terminator 10">
              <a:extLst>
                <a:ext uri="{FF2B5EF4-FFF2-40B4-BE49-F238E27FC236}">
                  <a16:creationId xmlns:a16="http://schemas.microsoft.com/office/drawing/2014/main" id="{6B8A5CBA-9160-F09E-F8A4-343459DF9DD7}"/>
                </a:ext>
              </a:extLst>
            </p:cNvPr>
            <p:cNvSpPr/>
            <p:nvPr/>
          </p:nvSpPr>
          <p:spPr>
            <a:xfrm>
              <a:off x="989807" y="1017641"/>
              <a:ext cx="4385785"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Flowchart: Terminator 26">
              <a:extLst>
                <a:ext uri="{FF2B5EF4-FFF2-40B4-BE49-F238E27FC236}">
                  <a16:creationId xmlns:a16="http://schemas.microsoft.com/office/drawing/2014/main" id="{1C4FE4A5-B3DE-9EB9-8310-8139D0D30273}"/>
                </a:ext>
              </a:extLst>
            </p:cNvPr>
            <p:cNvSpPr/>
            <p:nvPr/>
          </p:nvSpPr>
          <p:spPr>
            <a:xfrm>
              <a:off x="1531938" y="1831658"/>
              <a:ext cx="508736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Flowchart: Terminator 27">
              <a:extLst>
                <a:ext uri="{FF2B5EF4-FFF2-40B4-BE49-F238E27FC236}">
                  <a16:creationId xmlns:a16="http://schemas.microsoft.com/office/drawing/2014/main" id="{1E13F7F8-43FB-CAC7-4C7C-C0491A7C155D}"/>
                </a:ext>
              </a:extLst>
            </p:cNvPr>
            <p:cNvSpPr/>
            <p:nvPr/>
          </p:nvSpPr>
          <p:spPr>
            <a:xfrm>
              <a:off x="2472243" y="2619058"/>
              <a:ext cx="495690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Flowchart: Terminator 28">
              <a:extLst>
                <a:ext uri="{FF2B5EF4-FFF2-40B4-BE49-F238E27FC236}">
                  <a16:creationId xmlns:a16="http://schemas.microsoft.com/office/drawing/2014/main" id="{DAAB4ED3-37A6-A02F-BED5-E3D22ECFC506}"/>
                </a:ext>
              </a:extLst>
            </p:cNvPr>
            <p:cNvSpPr/>
            <p:nvPr/>
          </p:nvSpPr>
          <p:spPr>
            <a:xfrm>
              <a:off x="3676649" y="3401997"/>
              <a:ext cx="443404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Flowchart: Terminator 29">
              <a:extLst>
                <a:ext uri="{FF2B5EF4-FFF2-40B4-BE49-F238E27FC236}">
                  <a16:creationId xmlns:a16="http://schemas.microsoft.com/office/drawing/2014/main" id="{EFFAB8AD-456D-0294-7B79-29914E3823C2}"/>
                </a:ext>
              </a:extLst>
            </p:cNvPr>
            <p:cNvSpPr/>
            <p:nvPr/>
          </p:nvSpPr>
          <p:spPr>
            <a:xfrm>
              <a:off x="4737100" y="4194025"/>
              <a:ext cx="4249611"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Flowchart: Terminator 30">
              <a:extLst>
                <a:ext uri="{FF2B5EF4-FFF2-40B4-BE49-F238E27FC236}">
                  <a16:creationId xmlns:a16="http://schemas.microsoft.com/office/drawing/2014/main" id="{FAE297A3-BEB3-E2EF-152C-B42E5B6E7DFC}"/>
                </a:ext>
              </a:extLst>
            </p:cNvPr>
            <p:cNvSpPr/>
            <p:nvPr/>
          </p:nvSpPr>
          <p:spPr>
            <a:xfrm>
              <a:off x="5813424" y="4978267"/>
              <a:ext cx="406409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16" name="TextBox 15">
            <a:extLst>
              <a:ext uri="{FF2B5EF4-FFF2-40B4-BE49-F238E27FC236}">
                <a16:creationId xmlns:a16="http://schemas.microsoft.com/office/drawing/2014/main" id="{F3458A9E-4B4E-13D6-C177-32BF178119AB}"/>
              </a:ext>
            </a:extLst>
          </p:cNvPr>
          <p:cNvSpPr txBox="1"/>
          <p:nvPr/>
        </p:nvSpPr>
        <p:spPr>
          <a:xfrm>
            <a:off x="1586558" y="1439583"/>
            <a:ext cx="636390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1.INTRODUCTION</a:t>
            </a:r>
            <a:endParaRPr lang="en-IN" sz="2800" dirty="0">
              <a:solidFill>
                <a:schemeClr val="accent5">
                  <a:lumMod val="60000"/>
                  <a:lumOff val="40000"/>
                </a:schemeClr>
              </a:solidFill>
              <a:latin typeface="Algerian" panose="04020705040A02060702" pitchFamily="82" charset="0"/>
            </a:endParaRPr>
          </a:p>
        </p:txBody>
      </p:sp>
      <p:sp>
        <p:nvSpPr>
          <p:cNvPr id="17" name="TextBox 16">
            <a:extLst>
              <a:ext uri="{FF2B5EF4-FFF2-40B4-BE49-F238E27FC236}">
                <a16:creationId xmlns:a16="http://schemas.microsoft.com/office/drawing/2014/main" id="{8CBEFA96-9076-A23C-2BA3-1E36055C48BF}"/>
              </a:ext>
            </a:extLst>
          </p:cNvPr>
          <p:cNvSpPr txBox="1"/>
          <p:nvPr/>
        </p:nvSpPr>
        <p:spPr>
          <a:xfrm>
            <a:off x="2031118" y="2375348"/>
            <a:ext cx="54747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2.DATASET DESCRIPTION</a:t>
            </a:r>
            <a:endParaRPr lang="en-IN" sz="2800" dirty="0">
              <a:solidFill>
                <a:schemeClr val="accent5">
                  <a:lumMod val="60000"/>
                  <a:lumOff val="40000"/>
                </a:schemeClr>
              </a:solidFill>
              <a:latin typeface="Algerian" panose="04020705040A02060702" pitchFamily="82" charset="0"/>
            </a:endParaRPr>
          </a:p>
        </p:txBody>
      </p:sp>
      <p:sp>
        <p:nvSpPr>
          <p:cNvPr id="19" name="TextBox 18">
            <a:extLst>
              <a:ext uri="{FF2B5EF4-FFF2-40B4-BE49-F238E27FC236}">
                <a16:creationId xmlns:a16="http://schemas.microsoft.com/office/drawing/2014/main" id="{CD2D8741-6C17-2F64-657E-8AE2BAB7F82B}"/>
              </a:ext>
            </a:extLst>
          </p:cNvPr>
          <p:cNvSpPr txBox="1"/>
          <p:nvPr/>
        </p:nvSpPr>
        <p:spPr>
          <a:xfrm>
            <a:off x="3281269" y="3270532"/>
            <a:ext cx="5257800"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3.METHODOLOGY</a:t>
            </a:r>
            <a:endParaRPr lang="en-IN" sz="2800" dirty="0">
              <a:solidFill>
                <a:schemeClr val="accent5">
                  <a:lumMod val="60000"/>
                  <a:lumOff val="40000"/>
                </a:schemeClr>
              </a:solidFill>
              <a:latin typeface="Algerian" panose="04020705040A02060702" pitchFamily="82" charset="0"/>
            </a:endParaRPr>
          </a:p>
        </p:txBody>
      </p:sp>
      <p:sp>
        <p:nvSpPr>
          <p:cNvPr id="20" name="TextBox 19">
            <a:extLst>
              <a:ext uri="{FF2B5EF4-FFF2-40B4-BE49-F238E27FC236}">
                <a16:creationId xmlns:a16="http://schemas.microsoft.com/office/drawing/2014/main" id="{818FB1C4-48BD-20F8-4C9F-6C45E8ADAD7D}"/>
              </a:ext>
            </a:extLst>
          </p:cNvPr>
          <p:cNvSpPr txBox="1"/>
          <p:nvPr/>
        </p:nvSpPr>
        <p:spPr>
          <a:xfrm>
            <a:off x="12718744" y="2898568"/>
            <a:ext cx="631547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4.MODEL PERFORMANCE</a:t>
            </a:r>
            <a:endParaRPr lang="en-IN" sz="2800" dirty="0">
              <a:solidFill>
                <a:schemeClr val="accent5">
                  <a:lumMod val="60000"/>
                  <a:lumOff val="40000"/>
                </a:schemeClr>
              </a:solidFill>
              <a:latin typeface="Algerian" panose="04020705040A02060702" pitchFamily="82" charset="0"/>
            </a:endParaRPr>
          </a:p>
        </p:txBody>
      </p:sp>
      <p:sp>
        <p:nvSpPr>
          <p:cNvPr id="21" name="TextBox 20">
            <a:extLst>
              <a:ext uri="{FF2B5EF4-FFF2-40B4-BE49-F238E27FC236}">
                <a16:creationId xmlns:a16="http://schemas.microsoft.com/office/drawing/2014/main" id="{8648E821-31D8-CEFB-4AC8-9EC969164F0D}"/>
              </a:ext>
            </a:extLst>
          </p:cNvPr>
          <p:cNvSpPr txBox="1"/>
          <p:nvPr/>
        </p:nvSpPr>
        <p:spPr>
          <a:xfrm>
            <a:off x="-3852807" y="5024315"/>
            <a:ext cx="500218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5.CONCLUSION</a:t>
            </a:r>
            <a:endParaRPr lang="en-IN" sz="2800" dirty="0">
              <a:solidFill>
                <a:schemeClr val="accent5">
                  <a:lumMod val="60000"/>
                  <a:lumOff val="40000"/>
                </a:schemeClr>
              </a:solidFill>
              <a:latin typeface="Algerian" panose="04020705040A02060702" pitchFamily="82" charset="0"/>
            </a:endParaRPr>
          </a:p>
        </p:txBody>
      </p:sp>
      <p:sp>
        <p:nvSpPr>
          <p:cNvPr id="22" name="TextBox 21">
            <a:extLst>
              <a:ext uri="{FF2B5EF4-FFF2-40B4-BE49-F238E27FC236}">
                <a16:creationId xmlns:a16="http://schemas.microsoft.com/office/drawing/2014/main" id="{081416E4-543C-BAF1-029A-C174CFC55871}"/>
              </a:ext>
            </a:extLst>
          </p:cNvPr>
          <p:cNvSpPr txBox="1"/>
          <p:nvPr/>
        </p:nvSpPr>
        <p:spPr>
          <a:xfrm>
            <a:off x="-3859505" y="7599744"/>
            <a:ext cx="50088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6.SUGGESTIONS</a:t>
            </a:r>
            <a:endParaRPr lang="en-IN" sz="2800" dirty="0">
              <a:solidFill>
                <a:schemeClr val="accent5">
                  <a:lumMod val="60000"/>
                  <a:lumOff val="40000"/>
                </a:schemeClr>
              </a:solidFill>
              <a:latin typeface="Algerian" panose="04020705040A02060702" pitchFamily="82" charset="0"/>
            </a:endParaRPr>
          </a:p>
        </p:txBody>
      </p:sp>
    </p:spTree>
    <p:extLst>
      <p:ext uri="{BB962C8B-B14F-4D97-AF65-F5344CB8AC3E}">
        <p14:creationId xmlns:p14="http://schemas.microsoft.com/office/powerpoint/2010/main" val="18493634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1">
                <a:lumMod val="65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B51C39-80B4-7937-2A9D-26782802D352}"/>
              </a:ext>
            </a:extLst>
          </p:cNvPr>
          <p:cNvSpPr txBox="1"/>
          <p:nvPr/>
        </p:nvSpPr>
        <p:spPr>
          <a:xfrm>
            <a:off x="431800" y="393700"/>
            <a:ext cx="4305300" cy="707886"/>
          </a:xfrm>
          <a:prstGeom prst="rect">
            <a:avLst/>
          </a:prstGeom>
          <a:noFill/>
        </p:spPr>
        <p:txBody>
          <a:bodyPr wrap="square" rtlCol="0">
            <a:spAutoFit/>
          </a:bodyPr>
          <a:lstStyle/>
          <a:p>
            <a:r>
              <a:rPr lang="en-IN" sz="4000" dirty="0">
                <a:solidFill>
                  <a:schemeClr val="accent1">
                    <a:lumMod val="75000"/>
                  </a:schemeClr>
                </a:solidFill>
                <a:latin typeface="Algerian" panose="04020705040A02060702" pitchFamily="82" charset="0"/>
              </a:rPr>
              <a:t>CONTENT</a:t>
            </a:r>
          </a:p>
        </p:txBody>
      </p:sp>
      <p:grpSp>
        <p:nvGrpSpPr>
          <p:cNvPr id="33" name="Group 32">
            <a:extLst>
              <a:ext uri="{FF2B5EF4-FFF2-40B4-BE49-F238E27FC236}">
                <a16:creationId xmlns:a16="http://schemas.microsoft.com/office/drawing/2014/main" id="{6DA65B71-101E-0112-4B0B-A838B4429212}"/>
              </a:ext>
            </a:extLst>
          </p:cNvPr>
          <p:cNvGrpSpPr/>
          <p:nvPr/>
        </p:nvGrpSpPr>
        <p:grpSpPr>
          <a:xfrm>
            <a:off x="793750" y="1259840"/>
            <a:ext cx="9427208" cy="5344159"/>
            <a:chOff x="989807" y="1017641"/>
            <a:chExt cx="8887709" cy="4720800"/>
          </a:xfrm>
          <a:blipFill>
            <a:blip r:embed="rId2"/>
            <a:stretch>
              <a:fillRect/>
            </a:stretch>
          </a:blipFill>
        </p:grpSpPr>
        <p:sp>
          <p:nvSpPr>
            <p:cNvPr id="11" name="Flowchart: Terminator 10">
              <a:extLst>
                <a:ext uri="{FF2B5EF4-FFF2-40B4-BE49-F238E27FC236}">
                  <a16:creationId xmlns:a16="http://schemas.microsoft.com/office/drawing/2014/main" id="{6B8A5CBA-9160-F09E-F8A4-343459DF9DD7}"/>
                </a:ext>
              </a:extLst>
            </p:cNvPr>
            <p:cNvSpPr/>
            <p:nvPr/>
          </p:nvSpPr>
          <p:spPr>
            <a:xfrm>
              <a:off x="989807" y="1017641"/>
              <a:ext cx="4385785"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Flowchart: Terminator 26">
              <a:extLst>
                <a:ext uri="{FF2B5EF4-FFF2-40B4-BE49-F238E27FC236}">
                  <a16:creationId xmlns:a16="http://schemas.microsoft.com/office/drawing/2014/main" id="{1C4FE4A5-B3DE-9EB9-8310-8139D0D30273}"/>
                </a:ext>
              </a:extLst>
            </p:cNvPr>
            <p:cNvSpPr/>
            <p:nvPr/>
          </p:nvSpPr>
          <p:spPr>
            <a:xfrm>
              <a:off x="1531938" y="1831658"/>
              <a:ext cx="508736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Flowchart: Terminator 27">
              <a:extLst>
                <a:ext uri="{FF2B5EF4-FFF2-40B4-BE49-F238E27FC236}">
                  <a16:creationId xmlns:a16="http://schemas.microsoft.com/office/drawing/2014/main" id="{1E13F7F8-43FB-CAC7-4C7C-C0491A7C155D}"/>
                </a:ext>
              </a:extLst>
            </p:cNvPr>
            <p:cNvSpPr/>
            <p:nvPr/>
          </p:nvSpPr>
          <p:spPr>
            <a:xfrm>
              <a:off x="2472243" y="2619058"/>
              <a:ext cx="495690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Flowchart: Terminator 28">
              <a:extLst>
                <a:ext uri="{FF2B5EF4-FFF2-40B4-BE49-F238E27FC236}">
                  <a16:creationId xmlns:a16="http://schemas.microsoft.com/office/drawing/2014/main" id="{DAAB4ED3-37A6-A02F-BED5-E3D22ECFC506}"/>
                </a:ext>
              </a:extLst>
            </p:cNvPr>
            <p:cNvSpPr/>
            <p:nvPr/>
          </p:nvSpPr>
          <p:spPr>
            <a:xfrm>
              <a:off x="3676649" y="3401997"/>
              <a:ext cx="443404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Flowchart: Terminator 29">
              <a:extLst>
                <a:ext uri="{FF2B5EF4-FFF2-40B4-BE49-F238E27FC236}">
                  <a16:creationId xmlns:a16="http://schemas.microsoft.com/office/drawing/2014/main" id="{EFFAB8AD-456D-0294-7B79-29914E3823C2}"/>
                </a:ext>
              </a:extLst>
            </p:cNvPr>
            <p:cNvSpPr/>
            <p:nvPr/>
          </p:nvSpPr>
          <p:spPr>
            <a:xfrm>
              <a:off x="4737100" y="4194025"/>
              <a:ext cx="4249611"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Flowchart: Terminator 30">
              <a:extLst>
                <a:ext uri="{FF2B5EF4-FFF2-40B4-BE49-F238E27FC236}">
                  <a16:creationId xmlns:a16="http://schemas.microsoft.com/office/drawing/2014/main" id="{FAE297A3-BEB3-E2EF-152C-B42E5B6E7DFC}"/>
                </a:ext>
              </a:extLst>
            </p:cNvPr>
            <p:cNvSpPr/>
            <p:nvPr/>
          </p:nvSpPr>
          <p:spPr>
            <a:xfrm>
              <a:off x="5813424" y="4978267"/>
              <a:ext cx="406409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16" name="TextBox 15">
            <a:extLst>
              <a:ext uri="{FF2B5EF4-FFF2-40B4-BE49-F238E27FC236}">
                <a16:creationId xmlns:a16="http://schemas.microsoft.com/office/drawing/2014/main" id="{F3458A9E-4B4E-13D6-C177-32BF178119AB}"/>
              </a:ext>
            </a:extLst>
          </p:cNvPr>
          <p:cNvSpPr txBox="1"/>
          <p:nvPr/>
        </p:nvSpPr>
        <p:spPr>
          <a:xfrm>
            <a:off x="1586558" y="1439583"/>
            <a:ext cx="636390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1.INTRODUCTION</a:t>
            </a:r>
            <a:endParaRPr lang="en-IN" sz="2800" dirty="0">
              <a:solidFill>
                <a:schemeClr val="accent5">
                  <a:lumMod val="60000"/>
                  <a:lumOff val="40000"/>
                </a:schemeClr>
              </a:solidFill>
              <a:latin typeface="Algerian" panose="04020705040A02060702" pitchFamily="82" charset="0"/>
            </a:endParaRPr>
          </a:p>
        </p:txBody>
      </p:sp>
      <p:sp>
        <p:nvSpPr>
          <p:cNvPr id="17" name="TextBox 16">
            <a:extLst>
              <a:ext uri="{FF2B5EF4-FFF2-40B4-BE49-F238E27FC236}">
                <a16:creationId xmlns:a16="http://schemas.microsoft.com/office/drawing/2014/main" id="{8CBEFA96-9076-A23C-2BA3-1E36055C48BF}"/>
              </a:ext>
            </a:extLst>
          </p:cNvPr>
          <p:cNvSpPr txBox="1"/>
          <p:nvPr/>
        </p:nvSpPr>
        <p:spPr>
          <a:xfrm>
            <a:off x="2031118" y="2375348"/>
            <a:ext cx="54747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2.DATASET DESCRIPTION</a:t>
            </a:r>
            <a:endParaRPr lang="en-IN" sz="2800" dirty="0">
              <a:solidFill>
                <a:schemeClr val="accent5">
                  <a:lumMod val="60000"/>
                  <a:lumOff val="40000"/>
                </a:schemeClr>
              </a:solidFill>
              <a:latin typeface="Algerian" panose="04020705040A02060702" pitchFamily="82" charset="0"/>
            </a:endParaRPr>
          </a:p>
        </p:txBody>
      </p:sp>
      <p:sp>
        <p:nvSpPr>
          <p:cNvPr id="19" name="TextBox 18">
            <a:extLst>
              <a:ext uri="{FF2B5EF4-FFF2-40B4-BE49-F238E27FC236}">
                <a16:creationId xmlns:a16="http://schemas.microsoft.com/office/drawing/2014/main" id="{CD2D8741-6C17-2F64-657E-8AE2BAB7F82B}"/>
              </a:ext>
            </a:extLst>
          </p:cNvPr>
          <p:cNvSpPr txBox="1"/>
          <p:nvPr/>
        </p:nvSpPr>
        <p:spPr>
          <a:xfrm>
            <a:off x="3281269" y="3270532"/>
            <a:ext cx="5257800"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3.METHODOLOGY</a:t>
            </a:r>
            <a:endParaRPr lang="en-IN" sz="2800" dirty="0">
              <a:solidFill>
                <a:schemeClr val="accent5">
                  <a:lumMod val="60000"/>
                  <a:lumOff val="40000"/>
                </a:schemeClr>
              </a:solidFill>
              <a:latin typeface="Algerian" panose="04020705040A02060702" pitchFamily="82" charset="0"/>
            </a:endParaRPr>
          </a:p>
        </p:txBody>
      </p:sp>
      <p:sp>
        <p:nvSpPr>
          <p:cNvPr id="20" name="TextBox 19">
            <a:extLst>
              <a:ext uri="{FF2B5EF4-FFF2-40B4-BE49-F238E27FC236}">
                <a16:creationId xmlns:a16="http://schemas.microsoft.com/office/drawing/2014/main" id="{818FB1C4-48BD-20F8-4C9F-6C45E8ADAD7D}"/>
              </a:ext>
            </a:extLst>
          </p:cNvPr>
          <p:cNvSpPr txBox="1"/>
          <p:nvPr/>
        </p:nvSpPr>
        <p:spPr>
          <a:xfrm>
            <a:off x="4066875" y="4202331"/>
            <a:ext cx="631547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4.MODEL PERFORMANCE</a:t>
            </a:r>
            <a:endParaRPr lang="en-IN" sz="2800" dirty="0">
              <a:solidFill>
                <a:schemeClr val="accent5">
                  <a:lumMod val="60000"/>
                  <a:lumOff val="40000"/>
                </a:schemeClr>
              </a:solidFill>
              <a:latin typeface="Algerian" panose="04020705040A02060702" pitchFamily="82" charset="0"/>
            </a:endParaRPr>
          </a:p>
        </p:txBody>
      </p:sp>
      <p:sp>
        <p:nvSpPr>
          <p:cNvPr id="21" name="TextBox 20">
            <a:extLst>
              <a:ext uri="{FF2B5EF4-FFF2-40B4-BE49-F238E27FC236}">
                <a16:creationId xmlns:a16="http://schemas.microsoft.com/office/drawing/2014/main" id="{8648E821-31D8-CEFB-4AC8-9EC969164F0D}"/>
              </a:ext>
            </a:extLst>
          </p:cNvPr>
          <p:cNvSpPr txBox="1"/>
          <p:nvPr/>
        </p:nvSpPr>
        <p:spPr>
          <a:xfrm>
            <a:off x="-3852807" y="5024315"/>
            <a:ext cx="500218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5.CONCLUSION</a:t>
            </a:r>
            <a:endParaRPr lang="en-IN" sz="2800" dirty="0">
              <a:solidFill>
                <a:schemeClr val="accent5">
                  <a:lumMod val="60000"/>
                  <a:lumOff val="40000"/>
                </a:schemeClr>
              </a:solidFill>
              <a:latin typeface="Algerian" panose="04020705040A02060702" pitchFamily="82" charset="0"/>
            </a:endParaRPr>
          </a:p>
        </p:txBody>
      </p:sp>
      <p:sp>
        <p:nvSpPr>
          <p:cNvPr id="22" name="TextBox 21">
            <a:extLst>
              <a:ext uri="{FF2B5EF4-FFF2-40B4-BE49-F238E27FC236}">
                <a16:creationId xmlns:a16="http://schemas.microsoft.com/office/drawing/2014/main" id="{081416E4-543C-BAF1-029A-C174CFC55871}"/>
              </a:ext>
            </a:extLst>
          </p:cNvPr>
          <p:cNvSpPr txBox="1"/>
          <p:nvPr/>
        </p:nvSpPr>
        <p:spPr>
          <a:xfrm>
            <a:off x="-3859505" y="7599744"/>
            <a:ext cx="50088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6.SUGGESTIONS</a:t>
            </a:r>
            <a:endParaRPr lang="en-IN" sz="2800" dirty="0">
              <a:solidFill>
                <a:schemeClr val="accent5">
                  <a:lumMod val="60000"/>
                  <a:lumOff val="40000"/>
                </a:schemeClr>
              </a:solidFill>
              <a:latin typeface="Algerian" panose="04020705040A02060702" pitchFamily="82" charset="0"/>
            </a:endParaRPr>
          </a:p>
        </p:txBody>
      </p:sp>
    </p:spTree>
    <p:extLst>
      <p:ext uri="{BB962C8B-B14F-4D97-AF65-F5344CB8AC3E}">
        <p14:creationId xmlns:p14="http://schemas.microsoft.com/office/powerpoint/2010/main" val="38453391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1">
                <a:lumMod val="65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B51C39-80B4-7937-2A9D-26782802D352}"/>
              </a:ext>
            </a:extLst>
          </p:cNvPr>
          <p:cNvSpPr txBox="1"/>
          <p:nvPr/>
        </p:nvSpPr>
        <p:spPr>
          <a:xfrm>
            <a:off x="431800" y="393700"/>
            <a:ext cx="4305300" cy="707886"/>
          </a:xfrm>
          <a:prstGeom prst="rect">
            <a:avLst/>
          </a:prstGeom>
          <a:noFill/>
        </p:spPr>
        <p:txBody>
          <a:bodyPr wrap="square" rtlCol="0">
            <a:spAutoFit/>
          </a:bodyPr>
          <a:lstStyle/>
          <a:p>
            <a:r>
              <a:rPr lang="en-IN" sz="4000" dirty="0">
                <a:solidFill>
                  <a:schemeClr val="accent1">
                    <a:lumMod val="75000"/>
                  </a:schemeClr>
                </a:solidFill>
                <a:latin typeface="Algerian" panose="04020705040A02060702" pitchFamily="82" charset="0"/>
              </a:rPr>
              <a:t>CONTENT</a:t>
            </a:r>
          </a:p>
        </p:txBody>
      </p:sp>
      <p:grpSp>
        <p:nvGrpSpPr>
          <p:cNvPr id="33" name="Group 32">
            <a:extLst>
              <a:ext uri="{FF2B5EF4-FFF2-40B4-BE49-F238E27FC236}">
                <a16:creationId xmlns:a16="http://schemas.microsoft.com/office/drawing/2014/main" id="{6DA65B71-101E-0112-4B0B-A838B4429212}"/>
              </a:ext>
            </a:extLst>
          </p:cNvPr>
          <p:cNvGrpSpPr/>
          <p:nvPr/>
        </p:nvGrpSpPr>
        <p:grpSpPr>
          <a:xfrm>
            <a:off x="793750" y="1259840"/>
            <a:ext cx="9427208" cy="5344159"/>
            <a:chOff x="989807" y="1017641"/>
            <a:chExt cx="8887709" cy="4720800"/>
          </a:xfrm>
          <a:blipFill>
            <a:blip r:embed="rId2"/>
            <a:stretch>
              <a:fillRect/>
            </a:stretch>
          </a:blipFill>
        </p:grpSpPr>
        <p:sp>
          <p:nvSpPr>
            <p:cNvPr id="11" name="Flowchart: Terminator 10">
              <a:extLst>
                <a:ext uri="{FF2B5EF4-FFF2-40B4-BE49-F238E27FC236}">
                  <a16:creationId xmlns:a16="http://schemas.microsoft.com/office/drawing/2014/main" id="{6B8A5CBA-9160-F09E-F8A4-343459DF9DD7}"/>
                </a:ext>
              </a:extLst>
            </p:cNvPr>
            <p:cNvSpPr/>
            <p:nvPr/>
          </p:nvSpPr>
          <p:spPr>
            <a:xfrm>
              <a:off x="989807" y="1017641"/>
              <a:ext cx="4385785"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Flowchart: Terminator 26">
              <a:extLst>
                <a:ext uri="{FF2B5EF4-FFF2-40B4-BE49-F238E27FC236}">
                  <a16:creationId xmlns:a16="http://schemas.microsoft.com/office/drawing/2014/main" id="{1C4FE4A5-B3DE-9EB9-8310-8139D0D30273}"/>
                </a:ext>
              </a:extLst>
            </p:cNvPr>
            <p:cNvSpPr/>
            <p:nvPr/>
          </p:nvSpPr>
          <p:spPr>
            <a:xfrm>
              <a:off x="1531938" y="1831658"/>
              <a:ext cx="508736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Flowchart: Terminator 27">
              <a:extLst>
                <a:ext uri="{FF2B5EF4-FFF2-40B4-BE49-F238E27FC236}">
                  <a16:creationId xmlns:a16="http://schemas.microsoft.com/office/drawing/2014/main" id="{1E13F7F8-43FB-CAC7-4C7C-C0491A7C155D}"/>
                </a:ext>
              </a:extLst>
            </p:cNvPr>
            <p:cNvSpPr/>
            <p:nvPr/>
          </p:nvSpPr>
          <p:spPr>
            <a:xfrm>
              <a:off x="2472243" y="2619058"/>
              <a:ext cx="495690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Flowchart: Terminator 28">
              <a:extLst>
                <a:ext uri="{FF2B5EF4-FFF2-40B4-BE49-F238E27FC236}">
                  <a16:creationId xmlns:a16="http://schemas.microsoft.com/office/drawing/2014/main" id="{DAAB4ED3-37A6-A02F-BED5-E3D22ECFC506}"/>
                </a:ext>
              </a:extLst>
            </p:cNvPr>
            <p:cNvSpPr/>
            <p:nvPr/>
          </p:nvSpPr>
          <p:spPr>
            <a:xfrm>
              <a:off x="3676649" y="3401997"/>
              <a:ext cx="443404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Flowchart: Terminator 29">
              <a:extLst>
                <a:ext uri="{FF2B5EF4-FFF2-40B4-BE49-F238E27FC236}">
                  <a16:creationId xmlns:a16="http://schemas.microsoft.com/office/drawing/2014/main" id="{EFFAB8AD-456D-0294-7B79-29914E3823C2}"/>
                </a:ext>
              </a:extLst>
            </p:cNvPr>
            <p:cNvSpPr/>
            <p:nvPr/>
          </p:nvSpPr>
          <p:spPr>
            <a:xfrm>
              <a:off x="4737100" y="4194025"/>
              <a:ext cx="4249611"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Flowchart: Terminator 30">
              <a:extLst>
                <a:ext uri="{FF2B5EF4-FFF2-40B4-BE49-F238E27FC236}">
                  <a16:creationId xmlns:a16="http://schemas.microsoft.com/office/drawing/2014/main" id="{FAE297A3-BEB3-E2EF-152C-B42E5B6E7DFC}"/>
                </a:ext>
              </a:extLst>
            </p:cNvPr>
            <p:cNvSpPr/>
            <p:nvPr/>
          </p:nvSpPr>
          <p:spPr>
            <a:xfrm>
              <a:off x="5813424" y="4978267"/>
              <a:ext cx="406409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16" name="TextBox 15">
            <a:extLst>
              <a:ext uri="{FF2B5EF4-FFF2-40B4-BE49-F238E27FC236}">
                <a16:creationId xmlns:a16="http://schemas.microsoft.com/office/drawing/2014/main" id="{F3458A9E-4B4E-13D6-C177-32BF178119AB}"/>
              </a:ext>
            </a:extLst>
          </p:cNvPr>
          <p:cNvSpPr txBox="1"/>
          <p:nvPr/>
        </p:nvSpPr>
        <p:spPr>
          <a:xfrm>
            <a:off x="1586558" y="1439583"/>
            <a:ext cx="636390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1.INTRODUCTION</a:t>
            </a:r>
            <a:endParaRPr lang="en-IN" sz="2800" dirty="0">
              <a:solidFill>
                <a:schemeClr val="accent5">
                  <a:lumMod val="60000"/>
                  <a:lumOff val="40000"/>
                </a:schemeClr>
              </a:solidFill>
              <a:latin typeface="Algerian" panose="04020705040A02060702" pitchFamily="82" charset="0"/>
            </a:endParaRPr>
          </a:p>
        </p:txBody>
      </p:sp>
      <p:sp>
        <p:nvSpPr>
          <p:cNvPr id="17" name="TextBox 16">
            <a:extLst>
              <a:ext uri="{FF2B5EF4-FFF2-40B4-BE49-F238E27FC236}">
                <a16:creationId xmlns:a16="http://schemas.microsoft.com/office/drawing/2014/main" id="{8CBEFA96-9076-A23C-2BA3-1E36055C48BF}"/>
              </a:ext>
            </a:extLst>
          </p:cNvPr>
          <p:cNvSpPr txBox="1"/>
          <p:nvPr/>
        </p:nvSpPr>
        <p:spPr>
          <a:xfrm>
            <a:off x="2031118" y="2375348"/>
            <a:ext cx="54747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2.DATASET DESCRIPTION</a:t>
            </a:r>
            <a:endParaRPr lang="en-IN" sz="2800" dirty="0">
              <a:solidFill>
                <a:schemeClr val="accent5">
                  <a:lumMod val="60000"/>
                  <a:lumOff val="40000"/>
                </a:schemeClr>
              </a:solidFill>
              <a:latin typeface="Algerian" panose="04020705040A02060702" pitchFamily="82" charset="0"/>
            </a:endParaRPr>
          </a:p>
        </p:txBody>
      </p:sp>
      <p:sp>
        <p:nvSpPr>
          <p:cNvPr id="19" name="TextBox 18">
            <a:extLst>
              <a:ext uri="{FF2B5EF4-FFF2-40B4-BE49-F238E27FC236}">
                <a16:creationId xmlns:a16="http://schemas.microsoft.com/office/drawing/2014/main" id="{CD2D8741-6C17-2F64-657E-8AE2BAB7F82B}"/>
              </a:ext>
            </a:extLst>
          </p:cNvPr>
          <p:cNvSpPr txBox="1"/>
          <p:nvPr/>
        </p:nvSpPr>
        <p:spPr>
          <a:xfrm>
            <a:off x="3281269" y="3270532"/>
            <a:ext cx="5257800"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3.METHODOLOGY</a:t>
            </a:r>
            <a:endParaRPr lang="en-IN" sz="2800" dirty="0">
              <a:solidFill>
                <a:schemeClr val="accent5">
                  <a:lumMod val="60000"/>
                  <a:lumOff val="40000"/>
                </a:schemeClr>
              </a:solidFill>
              <a:latin typeface="Algerian" panose="04020705040A02060702" pitchFamily="82" charset="0"/>
            </a:endParaRPr>
          </a:p>
        </p:txBody>
      </p:sp>
      <p:sp>
        <p:nvSpPr>
          <p:cNvPr id="20" name="TextBox 19">
            <a:extLst>
              <a:ext uri="{FF2B5EF4-FFF2-40B4-BE49-F238E27FC236}">
                <a16:creationId xmlns:a16="http://schemas.microsoft.com/office/drawing/2014/main" id="{818FB1C4-48BD-20F8-4C9F-6C45E8ADAD7D}"/>
              </a:ext>
            </a:extLst>
          </p:cNvPr>
          <p:cNvSpPr txBox="1"/>
          <p:nvPr/>
        </p:nvSpPr>
        <p:spPr>
          <a:xfrm>
            <a:off x="4066875" y="4202331"/>
            <a:ext cx="631547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4.MODEL PERFORMANCE</a:t>
            </a:r>
            <a:endParaRPr lang="en-IN" sz="2800" dirty="0">
              <a:solidFill>
                <a:schemeClr val="accent5">
                  <a:lumMod val="60000"/>
                  <a:lumOff val="40000"/>
                </a:schemeClr>
              </a:solidFill>
              <a:latin typeface="Algerian" panose="04020705040A02060702" pitchFamily="82" charset="0"/>
            </a:endParaRPr>
          </a:p>
        </p:txBody>
      </p:sp>
      <p:sp>
        <p:nvSpPr>
          <p:cNvPr id="21" name="TextBox 20">
            <a:extLst>
              <a:ext uri="{FF2B5EF4-FFF2-40B4-BE49-F238E27FC236}">
                <a16:creationId xmlns:a16="http://schemas.microsoft.com/office/drawing/2014/main" id="{8648E821-31D8-CEFB-4AC8-9EC969164F0D}"/>
              </a:ext>
            </a:extLst>
          </p:cNvPr>
          <p:cNvSpPr txBox="1"/>
          <p:nvPr/>
        </p:nvSpPr>
        <p:spPr>
          <a:xfrm>
            <a:off x="5845797" y="5043180"/>
            <a:ext cx="500218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5.CONCLUSION</a:t>
            </a:r>
            <a:endParaRPr lang="en-IN" sz="2800" dirty="0">
              <a:solidFill>
                <a:schemeClr val="accent5">
                  <a:lumMod val="60000"/>
                  <a:lumOff val="40000"/>
                </a:schemeClr>
              </a:solidFill>
              <a:latin typeface="Algerian" panose="04020705040A02060702" pitchFamily="82" charset="0"/>
            </a:endParaRPr>
          </a:p>
        </p:txBody>
      </p:sp>
      <p:sp>
        <p:nvSpPr>
          <p:cNvPr id="22" name="TextBox 21">
            <a:extLst>
              <a:ext uri="{FF2B5EF4-FFF2-40B4-BE49-F238E27FC236}">
                <a16:creationId xmlns:a16="http://schemas.microsoft.com/office/drawing/2014/main" id="{081416E4-543C-BAF1-029A-C174CFC55871}"/>
              </a:ext>
            </a:extLst>
          </p:cNvPr>
          <p:cNvSpPr txBox="1"/>
          <p:nvPr/>
        </p:nvSpPr>
        <p:spPr>
          <a:xfrm>
            <a:off x="-3859505" y="7599744"/>
            <a:ext cx="50088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6.SUGGESTIONS</a:t>
            </a:r>
            <a:endParaRPr lang="en-IN" sz="2800" dirty="0">
              <a:solidFill>
                <a:schemeClr val="accent5">
                  <a:lumMod val="60000"/>
                  <a:lumOff val="40000"/>
                </a:schemeClr>
              </a:solidFill>
              <a:latin typeface="Algerian" panose="04020705040A02060702" pitchFamily="82" charset="0"/>
            </a:endParaRPr>
          </a:p>
        </p:txBody>
      </p:sp>
    </p:spTree>
    <p:extLst>
      <p:ext uri="{BB962C8B-B14F-4D97-AF65-F5344CB8AC3E}">
        <p14:creationId xmlns:p14="http://schemas.microsoft.com/office/powerpoint/2010/main" val="14240849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60000"/>
                <a:lumOff val="40000"/>
              </a:schemeClr>
            </a:gs>
            <a:gs pos="100000">
              <a:srgbClr val="B8D3BE"/>
            </a:gs>
          </a:gsLst>
          <a:lin ang="5400000" scaled="1"/>
        </a:gradFill>
        <a:effectLst/>
      </p:bgPr>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81EB2C8D-14E9-7D94-9700-38D0298EDF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6344" y="367363"/>
            <a:ext cx="8903622" cy="517863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4" name="Graphic 3" descr="Fire">
            <a:extLst>
              <a:ext uri="{FF2B5EF4-FFF2-40B4-BE49-F238E27FC236}">
                <a16:creationId xmlns:a16="http://schemas.microsoft.com/office/drawing/2014/main" id="{3B10FC9C-6CDA-E79D-0C9C-4C76258814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87640" y="-2474276"/>
            <a:ext cx="914400" cy="914400"/>
          </a:xfrm>
          <a:prstGeom prst="rect">
            <a:avLst/>
          </a:prstGeom>
        </p:spPr>
      </p:pic>
      <p:pic>
        <p:nvPicPr>
          <p:cNvPr id="6" name="Picture 5">
            <a:extLst>
              <a:ext uri="{FF2B5EF4-FFF2-40B4-BE49-F238E27FC236}">
                <a16:creationId xmlns:a16="http://schemas.microsoft.com/office/drawing/2014/main" id="{26EDAAF0-1761-0541-CF12-32BE6EA530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71280" y="3429000"/>
            <a:ext cx="10337566" cy="4208601"/>
          </a:xfrm>
          <a:prstGeom prst="rect">
            <a:avLst/>
          </a:prstGeom>
        </p:spPr>
      </p:pic>
      <p:sp>
        <p:nvSpPr>
          <p:cNvPr id="2" name="TextBox 1">
            <a:extLst>
              <a:ext uri="{FF2B5EF4-FFF2-40B4-BE49-F238E27FC236}">
                <a16:creationId xmlns:a16="http://schemas.microsoft.com/office/drawing/2014/main" id="{F9A75B5A-85C5-8C1C-878B-7C11EA1838A0}"/>
              </a:ext>
            </a:extLst>
          </p:cNvPr>
          <p:cNvSpPr txBox="1"/>
          <p:nvPr/>
        </p:nvSpPr>
        <p:spPr>
          <a:xfrm>
            <a:off x="2031967" y="1063855"/>
            <a:ext cx="8335478" cy="3785652"/>
          </a:xfrm>
          <a:prstGeom prst="rect">
            <a:avLst/>
          </a:prstGeom>
          <a:noFill/>
        </p:spPr>
        <p:txBody>
          <a:bodyPr wrap="square" rtlCol="0">
            <a:spAutoFit/>
          </a:bodyPr>
          <a:lstStyle/>
          <a:p>
            <a:r>
              <a:rPr lang="en-US" sz="6000" dirty="0"/>
              <a:t>               </a:t>
            </a:r>
            <a:r>
              <a:rPr lang="en-US" sz="6000" dirty="0">
                <a:solidFill>
                  <a:schemeClr val="bg2">
                    <a:lumMod val="25000"/>
                  </a:schemeClr>
                </a:solidFill>
                <a:latin typeface="Tw Cen MT Condensed Extra Bold" panose="020B0803020202020204" pitchFamily="34" charset="0"/>
              </a:rPr>
              <a:t>ADVANCING </a:t>
            </a:r>
          </a:p>
          <a:p>
            <a:r>
              <a:rPr lang="en-US" sz="6000" dirty="0">
                <a:solidFill>
                  <a:schemeClr val="bg2">
                    <a:lumMod val="25000"/>
                  </a:schemeClr>
                </a:solidFill>
                <a:latin typeface="Tw Cen MT Condensed Extra Bold" panose="020B0803020202020204" pitchFamily="34" charset="0"/>
              </a:rPr>
              <a:t>            FIRE DETECTION </a:t>
            </a:r>
          </a:p>
          <a:p>
            <a:r>
              <a:rPr lang="en-US" sz="6000" dirty="0">
                <a:solidFill>
                  <a:schemeClr val="bg2">
                    <a:lumMod val="25000"/>
                  </a:schemeClr>
                </a:solidFill>
                <a:latin typeface="Tw Cen MT Condensed Extra Bold" panose="020B0803020202020204" pitchFamily="34" charset="0"/>
              </a:rPr>
              <a:t>                  WITH   </a:t>
            </a:r>
          </a:p>
          <a:p>
            <a:r>
              <a:rPr lang="en-US" sz="6000" dirty="0">
                <a:solidFill>
                  <a:schemeClr val="bg2">
                    <a:lumMod val="25000"/>
                  </a:schemeClr>
                </a:solidFill>
                <a:latin typeface="Tw Cen MT Condensed Extra Bold" panose="020B0803020202020204" pitchFamily="34" charset="0"/>
              </a:rPr>
              <a:t>                   CNN </a:t>
            </a:r>
            <a:endParaRPr lang="en-IN" sz="6000" dirty="0">
              <a:solidFill>
                <a:schemeClr val="bg2">
                  <a:lumMod val="25000"/>
                </a:schemeClr>
              </a:solidFill>
              <a:latin typeface="Tw Cen MT Condensed Extra Bold" panose="020B0803020202020204" pitchFamily="34" charset="0"/>
            </a:endParaRPr>
          </a:p>
        </p:txBody>
      </p:sp>
      <p:sp>
        <p:nvSpPr>
          <p:cNvPr id="14" name="Flowchart: Data 13">
            <a:extLst>
              <a:ext uri="{FF2B5EF4-FFF2-40B4-BE49-F238E27FC236}">
                <a16:creationId xmlns:a16="http://schemas.microsoft.com/office/drawing/2014/main" id="{3B859D6F-11A4-516A-0029-E0BE9F16D7E6}"/>
              </a:ext>
            </a:extLst>
          </p:cNvPr>
          <p:cNvSpPr/>
          <p:nvPr/>
        </p:nvSpPr>
        <p:spPr>
          <a:xfrm>
            <a:off x="9239551" y="5856972"/>
            <a:ext cx="760396" cy="1001028"/>
          </a:xfrm>
          <a:prstGeom prst="flowChartInputOutpu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IN"/>
          </a:p>
        </p:txBody>
      </p:sp>
      <p:sp>
        <p:nvSpPr>
          <p:cNvPr id="15" name="Flowchart: Data 14">
            <a:extLst>
              <a:ext uri="{FF2B5EF4-FFF2-40B4-BE49-F238E27FC236}">
                <a16:creationId xmlns:a16="http://schemas.microsoft.com/office/drawing/2014/main" id="{0072C9BF-85FB-6BD2-DF4A-46313CD8CF0B}"/>
              </a:ext>
            </a:extLst>
          </p:cNvPr>
          <p:cNvSpPr/>
          <p:nvPr/>
        </p:nvSpPr>
        <p:spPr>
          <a:xfrm>
            <a:off x="9999947" y="5856972"/>
            <a:ext cx="760396" cy="1001028"/>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6" name="Flowchart: Data 15">
            <a:extLst>
              <a:ext uri="{FF2B5EF4-FFF2-40B4-BE49-F238E27FC236}">
                <a16:creationId xmlns:a16="http://schemas.microsoft.com/office/drawing/2014/main" id="{1A27CDCA-8443-30D0-D08B-63B4D945420A}"/>
              </a:ext>
            </a:extLst>
          </p:cNvPr>
          <p:cNvSpPr/>
          <p:nvPr/>
        </p:nvSpPr>
        <p:spPr>
          <a:xfrm>
            <a:off x="10760343" y="5856972"/>
            <a:ext cx="760396" cy="1001028"/>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6" name="TextBox 25">
            <a:extLst>
              <a:ext uri="{FF2B5EF4-FFF2-40B4-BE49-F238E27FC236}">
                <a16:creationId xmlns:a16="http://schemas.microsoft.com/office/drawing/2014/main" id="{C92A8185-30A5-9920-1871-3EB28EB4ED60}"/>
              </a:ext>
            </a:extLst>
          </p:cNvPr>
          <p:cNvSpPr txBox="1"/>
          <p:nvPr/>
        </p:nvSpPr>
        <p:spPr>
          <a:xfrm>
            <a:off x="399455" y="5659640"/>
            <a:ext cx="6108700" cy="830997"/>
          </a:xfrm>
          <a:prstGeom prst="rect">
            <a:avLst/>
          </a:prstGeom>
          <a:noFill/>
        </p:spPr>
        <p:txBody>
          <a:bodyPr wrap="square" rtlCol="0">
            <a:spAutoFit/>
          </a:bodyPr>
          <a:lstStyle/>
          <a:p>
            <a:r>
              <a:rPr lang="en-US" sz="2400" dirty="0">
                <a:solidFill>
                  <a:srgbClr val="002060"/>
                </a:solidFill>
                <a:latin typeface="Copperplate Gothic Bold" panose="020E0705020206020404" pitchFamily="34" charset="0"/>
              </a:rPr>
              <a:t>Presented By = Ashirbad Pradhan</a:t>
            </a:r>
          </a:p>
          <a:p>
            <a:r>
              <a:rPr lang="en-US" sz="2400" dirty="0">
                <a:solidFill>
                  <a:srgbClr val="002060"/>
                </a:solidFill>
                <a:latin typeface="Copperplate Gothic Bold" panose="020E0705020206020404" pitchFamily="34" charset="0"/>
              </a:rPr>
              <a:t>PGDA-31 Batch</a:t>
            </a:r>
            <a:endParaRPr lang="en-IN" sz="2400" dirty="0">
              <a:solidFill>
                <a:srgbClr val="002060"/>
              </a:solidFill>
              <a:latin typeface="Copperplate Gothic Bold" panose="020E0705020206020404" pitchFamily="34" charset="0"/>
            </a:endParaRPr>
          </a:p>
        </p:txBody>
      </p:sp>
      <p:pic>
        <p:nvPicPr>
          <p:cNvPr id="5" name="Picture 4">
            <a:extLst>
              <a:ext uri="{FF2B5EF4-FFF2-40B4-BE49-F238E27FC236}">
                <a16:creationId xmlns:a16="http://schemas.microsoft.com/office/drawing/2014/main" id="{1D615793-47E2-D0B7-503C-A7CB403E4B6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696" y="0"/>
            <a:ext cx="1335504" cy="1371600"/>
          </a:xfrm>
          <a:prstGeom prst="rect">
            <a:avLst/>
          </a:prstGeom>
        </p:spPr>
      </p:pic>
    </p:spTree>
    <p:extLst>
      <p:ext uri="{BB962C8B-B14F-4D97-AF65-F5344CB8AC3E}">
        <p14:creationId xmlns:p14="http://schemas.microsoft.com/office/powerpoint/2010/main" val="34135403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1">
                <a:lumMod val="65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B51C39-80B4-7937-2A9D-26782802D352}"/>
              </a:ext>
            </a:extLst>
          </p:cNvPr>
          <p:cNvSpPr txBox="1"/>
          <p:nvPr/>
        </p:nvSpPr>
        <p:spPr>
          <a:xfrm>
            <a:off x="431800" y="393700"/>
            <a:ext cx="4305300" cy="707886"/>
          </a:xfrm>
          <a:prstGeom prst="rect">
            <a:avLst/>
          </a:prstGeom>
          <a:noFill/>
        </p:spPr>
        <p:txBody>
          <a:bodyPr wrap="square" rtlCol="0">
            <a:spAutoFit/>
          </a:bodyPr>
          <a:lstStyle/>
          <a:p>
            <a:r>
              <a:rPr lang="en-IN" sz="4000" dirty="0">
                <a:solidFill>
                  <a:schemeClr val="accent1">
                    <a:lumMod val="75000"/>
                  </a:schemeClr>
                </a:solidFill>
                <a:latin typeface="Algerian" panose="04020705040A02060702" pitchFamily="82" charset="0"/>
              </a:rPr>
              <a:t>CONTENT</a:t>
            </a:r>
          </a:p>
        </p:txBody>
      </p:sp>
      <p:grpSp>
        <p:nvGrpSpPr>
          <p:cNvPr id="33" name="Group 32">
            <a:extLst>
              <a:ext uri="{FF2B5EF4-FFF2-40B4-BE49-F238E27FC236}">
                <a16:creationId xmlns:a16="http://schemas.microsoft.com/office/drawing/2014/main" id="{6DA65B71-101E-0112-4B0B-A838B4429212}"/>
              </a:ext>
            </a:extLst>
          </p:cNvPr>
          <p:cNvGrpSpPr/>
          <p:nvPr/>
        </p:nvGrpSpPr>
        <p:grpSpPr>
          <a:xfrm>
            <a:off x="793750" y="1259840"/>
            <a:ext cx="9427208" cy="5344159"/>
            <a:chOff x="989807" y="1017641"/>
            <a:chExt cx="8887709" cy="4720800"/>
          </a:xfrm>
          <a:blipFill>
            <a:blip r:embed="rId2"/>
            <a:stretch>
              <a:fillRect/>
            </a:stretch>
          </a:blipFill>
        </p:grpSpPr>
        <p:sp>
          <p:nvSpPr>
            <p:cNvPr id="11" name="Flowchart: Terminator 10">
              <a:extLst>
                <a:ext uri="{FF2B5EF4-FFF2-40B4-BE49-F238E27FC236}">
                  <a16:creationId xmlns:a16="http://schemas.microsoft.com/office/drawing/2014/main" id="{6B8A5CBA-9160-F09E-F8A4-343459DF9DD7}"/>
                </a:ext>
              </a:extLst>
            </p:cNvPr>
            <p:cNvSpPr/>
            <p:nvPr/>
          </p:nvSpPr>
          <p:spPr>
            <a:xfrm>
              <a:off x="989807" y="1017641"/>
              <a:ext cx="4385785"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Flowchart: Terminator 26">
              <a:extLst>
                <a:ext uri="{FF2B5EF4-FFF2-40B4-BE49-F238E27FC236}">
                  <a16:creationId xmlns:a16="http://schemas.microsoft.com/office/drawing/2014/main" id="{1C4FE4A5-B3DE-9EB9-8310-8139D0D30273}"/>
                </a:ext>
              </a:extLst>
            </p:cNvPr>
            <p:cNvSpPr/>
            <p:nvPr/>
          </p:nvSpPr>
          <p:spPr>
            <a:xfrm>
              <a:off x="1531938" y="1831658"/>
              <a:ext cx="508736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Flowchart: Terminator 27">
              <a:extLst>
                <a:ext uri="{FF2B5EF4-FFF2-40B4-BE49-F238E27FC236}">
                  <a16:creationId xmlns:a16="http://schemas.microsoft.com/office/drawing/2014/main" id="{1E13F7F8-43FB-CAC7-4C7C-C0491A7C155D}"/>
                </a:ext>
              </a:extLst>
            </p:cNvPr>
            <p:cNvSpPr/>
            <p:nvPr/>
          </p:nvSpPr>
          <p:spPr>
            <a:xfrm>
              <a:off x="2472243" y="2619058"/>
              <a:ext cx="495690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Flowchart: Terminator 28">
              <a:extLst>
                <a:ext uri="{FF2B5EF4-FFF2-40B4-BE49-F238E27FC236}">
                  <a16:creationId xmlns:a16="http://schemas.microsoft.com/office/drawing/2014/main" id="{DAAB4ED3-37A6-A02F-BED5-E3D22ECFC506}"/>
                </a:ext>
              </a:extLst>
            </p:cNvPr>
            <p:cNvSpPr/>
            <p:nvPr/>
          </p:nvSpPr>
          <p:spPr>
            <a:xfrm>
              <a:off x="3676649" y="3401997"/>
              <a:ext cx="4434047"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Flowchart: Terminator 29">
              <a:extLst>
                <a:ext uri="{FF2B5EF4-FFF2-40B4-BE49-F238E27FC236}">
                  <a16:creationId xmlns:a16="http://schemas.microsoft.com/office/drawing/2014/main" id="{EFFAB8AD-456D-0294-7B79-29914E3823C2}"/>
                </a:ext>
              </a:extLst>
            </p:cNvPr>
            <p:cNvSpPr/>
            <p:nvPr/>
          </p:nvSpPr>
          <p:spPr>
            <a:xfrm>
              <a:off x="4737100" y="4194025"/>
              <a:ext cx="4249611"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Flowchart: Terminator 30">
              <a:extLst>
                <a:ext uri="{FF2B5EF4-FFF2-40B4-BE49-F238E27FC236}">
                  <a16:creationId xmlns:a16="http://schemas.microsoft.com/office/drawing/2014/main" id="{FAE297A3-BEB3-E2EF-152C-B42E5B6E7DFC}"/>
                </a:ext>
              </a:extLst>
            </p:cNvPr>
            <p:cNvSpPr/>
            <p:nvPr/>
          </p:nvSpPr>
          <p:spPr>
            <a:xfrm>
              <a:off x="5813424" y="4978267"/>
              <a:ext cx="4064092" cy="760174"/>
            </a:xfrm>
            <a:prstGeom prst="flowChartTerminator">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16" name="TextBox 15">
            <a:extLst>
              <a:ext uri="{FF2B5EF4-FFF2-40B4-BE49-F238E27FC236}">
                <a16:creationId xmlns:a16="http://schemas.microsoft.com/office/drawing/2014/main" id="{F3458A9E-4B4E-13D6-C177-32BF178119AB}"/>
              </a:ext>
            </a:extLst>
          </p:cNvPr>
          <p:cNvSpPr txBox="1"/>
          <p:nvPr/>
        </p:nvSpPr>
        <p:spPr>
          <a:xfrm>
            <a:off x="1586558" y="1439583"/>
            <a:ext cx="636390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1.INTRODUCTION</a:t>
            </a:r>
            <a:endParaRPr lang="en-IN" sz="2800" dirty="0">
              <a:solidFill>
                <a:schemeClr val="accent5">
                  <a:lumMod val="60000"/>
                  <a:lumOff val="40000"/>
                </a:schemeClr>
              </a:solidFill>
              <a:latin typeface="Algerian" panose="04020705040A02060702" pitchFamily="82" charset="0"/>
            </a:endParaRPr>
          </a:p>
        </p:txBody>
      </p:sp>
      <p:sp>
        <p:nvSpPr>
          <p:cNvPr id="17" name="TextBox 16">
            <a:extLst>
              <a:ext uri="{FF2B5EF4-FFF2-40B4-BE49-F238E27FC236}">
                <a16:creationId xmlns:a16="http://schemas.microsoft.com/office/drawing/2014/main" id="{8CBEFA96-9076-A23C-2BA3-1E36055C48BF}"/>
              </a:ext>
            </a:extLst>
          </p:cNvPr>
          <p:cNvSpPr txBox="1"/>
          <p:nvPr/>
        </p:nvSpPr>
        <p:spPr>
          <a:xfrm>
            <a:off x="2031118" y="2375348"/>
            <a:ext cx="54747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2.DATASET DESCRIPTION</a:t>
            </a:r>
            <a:endParaRPr lang="en-IN" sz="2800" dirty="0">
              <a:solidFill>
                <a:schemeClr val="accent5">
                  <a:lumMod val="60000"/>
                  <a:lumOff val="40000"/>
                </a:schemeClr>
              </a:solidFill>
              <a:latin typeface="Algerian" panose="04020705040A02060702" pitchFamily="82" charset="0"/>
            </a:endParaRPr>
          </a:p>
        </p:txBody>
      </p:sp>
      <p:sp>
        <p:nvSpPr>
          <p:cNvPr id="19" name="TextBox 18">
            <a:extLst>
              <a:ext uri="{FF2B5EF4-FFF2-40B4-BE49-F238E27FC236}">
                <a16:creationId xmlns:a16="http://schemas.microsoft.com/office/drawing/2014/main" id="{CD2D8741-6C17-2F64-657E-8AE2BAB7F82B}"/>
              </a:ext>
            </a:extLst>
          </p:cNvPr>
          <p:cNvSpPr txBox="1"/>
          <p:nvPr/>
        </p:nvSpPr>
        <p:spPr>
          <a:xfrm>
            <a:off x="3281269" y="3270532"/>
            <a:ext cx="5257800"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3.METHODOLOGY</a:t>
            </a:r>
            <a:endParaRPr lang="en-IN" sz="2800" dirty="0">
              <a:solidFill>
                <a:schemeClr val="accent5">
                  <a:lumMod val="60000"/>
                  <a:lumOff val="40000"/>
                </a:schemeClr>
              </a:solidFill>
              <a:latin typeface="Algerian" panose="04020705040A02060702" pitchFamily="82" charset="0"/>
            </a:endParaRPr>
          </a:p>
        </p:txBody>
      </p:sp>
      <p:sp>
        <p:nvSpPr>
          <p:cNvPr id="20" name="TextBox 19">
            <a:extLst>
              <a:ext uri="{FF2B5EF4-FFF2-40B4-BE49-F238E27FC236}">
                <a16:creationId xmlns:a16="http://schemas.microsoft.com/office/drawing/2014/main" id="{818FB1C4-48BD-20F8-4C9F-6C45E8ADAD7D}"/>
              </a:ext>
            </a:extLst>
          </p:cNvPr>
          <p:cNvSpPr txBox="1"/>
          <p:nvPr/>
        </p:nvSpPr>
        <p:spPr>
          <a:xfrm>
            <a:off x="4066875" y="4202331"/>
            <a:ext cx="631547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4.MODEL PERFORMANCE</a:t>
            </a:r>
            <a:endParaRPr lang="en-IN" sz="2800" dirty="0">
              <a:solidFill>
                <a:schemeClr val="accent5">
                  <a:lumMod val="60000"/>
                  <a:lumOff val="40000"/>
                </a:schemeClr>
              </a:solidFill>
              <a:latin typeface="Algerian" panose="04020705040A02060702" pitchFamily="82" charset="0"/>
            </a:endParaRPr>
          </a:p>
        </p:txBody>
      </p:sp>
      <p:sp>
        <p:nvSpPr>
          <p:cNvPr id="21" name="TextBox 20">
            <a:extLst>
              <a:ext uri="{FF2B5EF4-FFF2-40B4-BE49-F238E27FC236}">
                <a16:creationId xmlns:a16="http://schemas.microsoft.com/office/drawing/2014/main" id="{8648E821-31D8-CEFB-4AC8-9EC969164F0D}"/>
              </a:ext>
            </a:extLst>
          </p:cNvPr>
          <p:cNvSpPr txBox="1"/>
          <p:nvPr/>
        </p:nvSpPr>
        <p:spPr>
          <a:xfrm>
            <a:off x="5845797" y="5043180"/>
            <a:ext cx="5002183"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5.CONCLUSION</a:t>
            </a:r>
            <a:endParaRPr lang="en-IN" sz="2800" dirty="0">
              <a:solidFill>
                <a:schemeClr val="accent5">
                  <a:lumMod val="60000"/>
                  <a:lumOff val="40000"/>
                </a:schemeClr>
              </a:solidFill>
              <a:latin typeface="Algerian" panose="04020705040A02060702" pitchFamily="82" charset="0"/>
            </a:endParaRPr>
          </a:p>
        </p:txBody>
      </p:sp>
      <p:sp>
        <p:nvSpPr>
          <p:cNvPr id="22" name="TextBox 21">
            <a:extLst>
              <a:ext uri="{FF2B5EF4-FFF2-40B4-BE49-F238E27FC236}">
                <a16:creationId xmlns:a16="http://schemas.microsoft.com/office/drawing/2014/main" id="{081416E4-543C-BAF1-029A-C174CFC55871}"/>
              </a:ext>
            </a:extLst>
          </p:cNvPr>
          <p:cNvSpPr txBox="1"/>
          <p:nvPr/>
        </p:nvSpPr>
        <p:spPr>
          <a:xfrm>
            <a:off x="6393448" y="5903731"/>
            <a:ext cx="5008881" cy="523220"/>
          </a:xfrm>
          <a:prstGeom prst="rect">
            <a:avLst/>
          </a:prstGeom>
          <a:noFill/>
        </p:spPr>
        <p:txBody>
          <a:bodyPr wrap="square" rtlCol="0">
            <a:spAutoFit/>
          </a:bodyPr>
          <a:lstStyle/>
          <a:p>
            <a:r>
              <a:rPr lang="en-US" sz="2800" dirty="0">
                <a:solidFill>
                  <a:schemeClr val="accent5">
                    <a:lumMod val="60000"/>
                    <a:lumOff val="40000"/>
                  </a:schemeClr>
                </a:solidFill>
                <a:latin typeface="Algerian" panose="04020705040A02060702" pitchFamily="82" charset="0"/>
              </a:rPr>
              <a:t>6.SUGGESTIONS</a:t>
            </a:r>
            <a:endParaRPr lang="en-IN" sz="2800" dirty="0">
              <a:solidFill>
                <a:schemeClr val="accent5">
                  <a:lumMod val="60000"/>
                  <a:lumOff val="40000"/>
                </a:schemeClr>
              </a:solidFill>
              <a:latin typeface="Algerian" panose="04020705040A02060702" pitchFamily="82" charset="0"/>
            </a:endParaRPr>
          </a:p>
        </p:txBody>
      </p:sp>
    </p:spTree>
    <p:extLst>
      <p:ext uri="{BB962C8B-B14F-4D97-AF65-F5344CB8AC3E}">
        <p14:creationId xmlns:p14="http://schemas.microsoft.com/office/powerpoint/2010/main" val="9371798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65000">
              <a:schemeClr val="tx1">
                <a:lumMod val="50000"/>
                <a:lumOff val="50000"/>
              </a:schemeClr>
            </a:gs>
            <a:gs pos="100000">
              <a:schemeClr val="tx1">
                <a:lumMod val="65000"/>
                <a:lumOff val="3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C409775B-D54A-53C3-0A6C-9F3FC51A6B13}"/>
              </a:ext>
            </a:extLst>
          </p:cNvPr>
          <p:cNvSpPr/>
          <p:nvPr/>
        </p:nvSpPr>
        <p:spPr>
          <a:xfrm>
            <a:off x="642026" y="2273092"/>
            <a:ext cx="3132306" cy="3801041"/>
          </a:xfrm>
          <a:prstGeom prst="roundRect">
            <a:avLst/>
          </a:prstGeom>
          <a:solidFill>
            <a:srgbClr val="FF0000">
              <a:alpha val="5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FCC96010-744A-AD17-C6C5-3B70A120D19A}"/>
              </a:ext>
            </a:extLst>
          </p:cNvPr>
          <p:cNvSpPr txBox="1"/>
          <p:nvPr/>
        </p:nvSpPr>
        <p:spPr>
          <a:xfrm>
            <a:off x="419714" y="783867"/>
            <a:ext cx="4124325" cy="707886"/>
          </a:xfrm>
          <a:prstGeom prst="rect">
            <a:avLst/>
          </a:prstGeom>
          <a:noFill/>
        </p:spPr>
        <p:txBody>
          <a:bodyPr wrap="square" rtlCol="0">
            <a:spAutoFit/>
          </a:bodyPr>
          <a:lstStyle/>
          <a:p>
            <a:r>
              <a:rPr lang="en-IN" sz="4000" dirty="0"/>
              <a:t>INTRODUCTION</a:t>
            </a:r>
          </a:p>
        </p:txBody>
      </p:sp>
      <p:sp>
        <p:nvSpPr>
          <p:cNvPr id="4" name="TextBox 3">
            <a:extLst>
              <a:ext uri="{FF2B5EF4-FFF2-40B4-BE49-F238E27FC236}">
                <a16:creationId xmlns:a16="http://schemas.microsoft.com/office/drawing/2014/main" id="{D8D173BE-7EEE-476D-1965-AC7CD13A2059}"/>
              </a:ext>
            </a:extLst>
          </p:cNvPr>
          <p:cNvSpPr txBox="1"/>
          <p:nvPr/>
        </p:nvSpPr>
        <p:spPr>
          <a:xfrm>
            <a:off x="793341" y="2273092"/>
            <a:ext cx="2774950" cy="3385542"/>
          </a:xfrm>
          <a:prstGeom prst="rect">
            <a:avLst/>
          </a:prstGeom>
          <a:noFill/>
        </p:spPr>
        <p:txBody>
          <a:bodyPr wrap="square" rtlCol="0">
            <a:spAutoFit/>
          </a:bodyPr>
          <a:lstStyle/>
          <a:p>
            <a:r>
              <a:rPr lang="en-US" dirty="0"/>
              <a:t>                   </a:t>
            </a:r>
            <a:r>
              <a:rPr lang="en-US" sz="2800" dirty="0"/>
              <a:t>01</a:t>
            </a:r>
          </a:p>
          <a:p>
            <a:r>
              <a:rPr lang="en-US" sz="2400" dirty="0"/>
              <a:t>Our project focuses on creating an automated system using CNNs to detect fire in real-time surveillance camera footage. </a:t>
            </a:r>
          </a:p>
          <a:p>
            <a:endParaRPr lang="en-IN" dirty="0"/>
          </a:p>
        </p:txBody>
      </p:sp>
      <p:sp>
        <p:nvSpPr>
          <p:cNvPr id="5" name="TextBox 4">
            <a:extLst>
              <a:ext uri="{FF2B5EF4-FFF2-40B4-BE49-F238E27FC236}">
                <a16:creationId xmlns:a16="http://schemas.microsoft.com/office/drawing/2014/main" id="{827920C1-91D3-DC0E-A2F1-E8CB0974E709}"/>
              </a:ext>
            </a:extLst>
          </p:cNvPr>
          <p:cNvSpPr txBox="1"/>
          <p:nvPr/>
        </p:nvSpPr>
        <p:spPr>
          <a:xfrm>
            <a:off x="14378977" y="1199365"/>
            <a:ext cx="3308555" cy="3385542"/>
          </a:xfrm>
          <a:prstGeom prst="rect">
            <a:avLst/>
          </a:prstGeom>
          <a:noFill/>
        </p:spPr>
        <p:txBody>
          <a:bodyPr wrap="square" rtlCol="0">
            <a:spAutoFit/>
          </a:bodyPr>
          <a:lstStyle/>
          <a:p>
            <a:r>
              <a:rPr lang="en-US" dirty="0"/>
              <a:t>                    </a:t>
            </a:r>
            <a:r>
              <a:rPr lang="en-US" sz="2800" dirty="0"/>
              <a:t>02</a:t>
            </a:r>
          </a:p>
          <a:p>
            <a:r>
              <a:rPr lang="en-US" sz="2400" dirty="0"/>
              <a:t>By swiftly identifying fire instances, the developed model contributes to proactively improving public safety and minimizing property damage.</a:t>
            </a:r>
          </a:p>
          <a:p>
            <a:endParaRPr lang="en-IN" dirty="0"/>
          </a:p>
        </p:txBody>
      </p:sp>
      <p:sp>
        <p:nvSpPr>
          <p:cNvPr id="6" name="TextBox 5">
            <a:extLst>
              <a:ext uri="{FF2B5EF4-FFF2-40B4-BE49-F238E27FC236}">
                <a16:creationId xmlns:a16="http://schemas.microsoft.com/office/drawing/2014/main" id="{92488185-D7BF-FBA1-72EF-0BC8D1112CB1}"/>
              </a:ext>
            </a:extLst>
          </p:cNvPr>
          <p:cNvSpPr txBox="1"/>
          <p:nvPr/>
        </p:nvSpPr>
        <p:spPr>
          <a:xfrm>
            <a:off x="8054848" y="7772495"/>
            <a:ext cx="3448193" cy="4124206"/>
          </a:xfrm>
          <a:prstGeom prst="rect">
            <a:avLst/>
          </a:prstGeom>
          <a:noFill/>
        </p:spPr>
        <p:txBody>
          <a:bodyPr wrap="square" rtlCol="0">
            <a:spAutoFit/>
          </a:bodyPr>
          <a:lstStyle/>
          <a:p>
            <a:r>
              <a:rPr lang="en-US" dirty="0"/>
              <a:t>                      </a:t>
            </a:r>
            <a:r>
              <a:rPr lang="en-US" sz="2800" dirty="0"/>
              <a:t>03</a:t>
            </a:r>
          </a:p>
          <a:p>
            <a:r>
              <a:rPr lang="en-US" sz="2400" dirty="0"/>
              <a:t>Leveraging cutting-edge technology, our solution has the potential to revolutionize fire detection by providing an early warning system that can prevent disasters and expedite emergency responses</a:t>
            </a:r>
            <a:endParaRPr lang="en-IN" sz="2400" dirty="0"/>
          </a:p>
          <a:p>
            <a:endParaRPr lang="en-IN" dirty="0"/>
          </a:p>
        </p:txBody>
      </p:sp>
    </p:spTree>
    <p:extLst>
      <p:ext uri="{BB962C8B-B14F-4D97-AF65-F5344CB8AC3E}">
        <p14:creationId xmlns:p14="http://schemas.microsoft.com/office/powerpoint/2010/main" val="368417268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65000">
              <a:schemeClr val="tx1">
                <a:lumMod val="50000"/>
                <a:lumOff val="50000"/>
              </a:schemeClr>
            </a:gs>
            <a:gs pos="100000">
              <a:schemeClr val="tx1">
                <a:lumMod val="65000"/>
                <a:lumOff val="35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C96010-744A-AD17-C6C5-3B70A120D19A}"/>
              </a:ext>
            </a:extLst>
          </p:cNvPr>
          <p:cNvSpPr txBox="1"/>
          <p:nvPr/>
        </p:nvSpPr>
        <p:spPr>
          <a:xfrm>
            <a:off x="419714" y="783867"/>
            <a:ext cx="4124325" cy="707886"/>
          </a:xfrm>
          <a:prstGeom prst="rect">
            <a:avLst/>
          </a:prstGeom>
          <a:noFill/>
        </p:spPr>
        <p:txBody>
          <a:bodyPr wrap="square" rtlCol="0">
            <a:spAutoFit/>
          </a:bodyPr>
          <a:lstStyle/>
          <a:p>
            <a:r>
              <a:rPr lang="en-IN" sz="4000" dirty="0"/>
              <a:t>INTRODUCTION</a:t>
            </a:r>
          </a:p>
        </p:txBody>
      </p:sp>
      <p:sp>
        <p:nvSpPr>
          <p:cNvPr id="4" name="TextBox 3">
            <a:extLst>
              <a:ext uri="{FF2B5EF4-FFF2-40B4-BE49-F238E27FC236}">
                <a16:creationId xmlns:a16="http://schemas.microsoft.com/office/drawing/2014/main" id="{D8D173BE-7EEE-476D-1965-AC7CD13A2059}"/>
              </a:ext>
            </a:extLst>
          </p:cNvPr>
          <p:cNvSpPr txBox="1"/>
          <p:nvPr/>
        </p:nvSpPr>
        <p:spPr>
          <a:xfrm>
            <a:off x="793341" y="2273092"/>
            <a:ext cx="2774950" cy="3385542"/>
          </a:xfrm>
          <a:prstGeom prst="rect">
            <a:avLst/>
          </a:prstGeom>
          <a:noFill/>
        </p:spPr>
        <p:txBody>
          <a:bodyPr wrap="square" rtlCol="0">
            <a:spAutoFit/>
          </a:bodyPr>
          <a:lstStyle/>
          <a:p>
            <a:r>
              <a:rPr lang="en-US" dirty="0"/>
              <a:t>                   </a:t>
            </a:r>
            <a:r>
              <a:rPr lang="en-US" sz="2800" dirty="0"/>
              <a:t>01</a:t>
            </a:r>
          </a:p>
          <a:p>
            <a:r>
              <a:rPr lang="en-US" sz="2400" dirty="0"/>
              <a:t>Our project focuses on creating an automated system using CNNs to detect fire in real-time surveillance camera footage. </a:t>
            </a:r>
          </a:p>
          <a:p>
            <a:endParaRPr lang="en-IN" dirty="0"/>
          </a:p>
        </p:txBody>
      </p:sp>
      <p:sp>
        <p:nvSpPr>
          <p:cNvPr id="8" name="Rectangle: Rounded Corners 7">
            <a:extLst>
              <a:ext uri="{FF2B5EF4-FFF2-40B4-BE49-F238E27FC236}">
                <a16:creationId xmlns:a16="http://schemas.microsoft.com/office/drawing/2014/main" id="{A6E592A4-E190-2C12-17E6-BEB953D67F03}"/>
              </a:ext>
            </a:extLst>
          </p:cNvPr>
          <p:cNvSpPr/>
          <p:nvPr/>
        </p:nvSpPr>
        <p:spPr>
          <a:xfrm>
            <a:off x="3869356" y="2070962"/>
            <a:ext cx="3498519" cy="4003171"/>
          </a:xfrm>
          <a:prstGeom prst="round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827920C1-91D3-DC0E-A2F1-E8CB0974E709}"/>
              </a:ext>
            </a:extLst>
          </p:cNvPr>
          <p:cNvSpPr txBox="1"/>
          <p:nvPr/>
        </p:nvSpPr>
        <p:spPr>
          <a:xfrm>
            <a:off x="4059320" y="2273092"/>
            <a:ext cx="3308555" cy="3385542"/>
          </a:xfrm>
          <a:prstGeom prst="rect">
            <a:avLst/>
          </a:prstGeom>
          <a:noFill/>
        </p:spPr>
        <p:txBody>
          <a:bodyPr wrap="square" rtlCol="0">
            <a:spAutoFit/>
          </a:bodyPr>
          <a:lstStyle/>
          <a:p>
            <a:r>
              <a:rPr lang="en-US" dirty="0"/>
              <a:t>                    </a:t>
            </a:r>
            <a:r>
              <a:rPr lang="en-US" sz="2800" dirty="0"/>
              <a:t>02</a:t>
            </a:r>
          </a:p>
          <a:p>
            <a:r>
              <a:rPr lang="en-US" sz="2400" dirty="0"/>
              <a:t>By swiftly identifying fire instances, the developed model contributes to proactively improving public safety and minimizing property damage.</a:t>
            </a:r>
          </a:p>
          <a:p>
            <a:endParaRPr lang="en-IN" dirty="0"/>
          </a:p>
        </p:txBody>
      </p:sp>
      <p:sp>
        <p:nvSpPr>
          <p:cNvPr id="6" name="TextBox 5">
            <a:extLst>
              <a:ext uri="{FF2B5EF4-FFF2-40B4-BE49-F238E27FC236}">
                <a16:creationId xmlns:a16="http://schemas.microsoft.com/office/drawing/2014/main" id="{92488185-D7BF-FBA1-72EF-0BC8D1112CB1}"/>
              </a:ext>
            </a:extLst>
          </p:cNvPr>
          <p:cNvSpPr txBox="1"/>
          <p:nvPr/>
        </p:nvSpPr>
        <p:spPr>
          <a:xfrm>
            <a:off x="13695500" y="783867"/>
            <a:ext cx="3448193" cy="4124206"/>
          </a:xfrm>
          <a:prstGeom prst="rect">
            <a:avLst/>
          </a:prstGeom>
          <a:noFill/>
        </p:spPr>
        <p:txBody>
          <a:bodyPr wrap="square" rtlCol="0">
            <a:spAutoFit/>
          </a:bodyPr>
          <a:lstStyle/>
          <a:p>
            <a:r>
              <a:rPr lang="en-US" dirty="0"/>
              <a:t>                      </a:t>
            </a:r>
            <a:r>
              <a:rPr lang="en-US" sz="2800" dirty="0"/>
              <a:t>03</a:t>
            </a:r>
          </a:p>
          <a:p>
            <a:r>
              <a:rPr lang="en-US" sz="2400" dirty="0"/>
              <a:t>Leveraging cutting-edge technology, our solution has the potential to revolutionize fire detection by providing an early warning system that can prevent disasters and expedite emergency responses</a:t>
            </a:r>
            <a:endParaRPr lang="en-IN" sz="2400" dirty="0"/>
          </a:p>
          <a:p>
            <a:endParaRPr lang="en-IN" dirty="0"/>
          </a:p>
        </p:txBody>
      </p:sp>
    </p:spTree>
    <p:extLst>
      <p:ext uri="{BB962C8B-B14F-4D97-AF65-F5344CB8AC3E}">
        <p14:creationId xmlns:p14="http://schemas.microsoft.com/office/powerpoint/2010/main" val="41260823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65000">
              <a:schemeClr val="tx1">
                <a:lumMod val="50000"/>
                <a:lumOff val="50000"/>
              </a:schemeClr>
            </a:gs>
            <a:gs pos="100000">
              <a:schemeClr val="tx1">
                <a:lumMod val="65000"/>
                <a:lumOff val="35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C96010-744A-AD17-C6C5-3B70A120D19A}"/>
              </a:ext>
            </a:extLst>
          </p:cNvPr>
          <p:cNvSpPr txBox="1"/>
          <p:nvPr/>
        </p:nvSpPr>
        <p:spPr>
          <a:xfrm>
            <a:off x="419714" y="783867"/>
            <a:ext cx="4124325" cy="707886"/>
          </a:xfrm>
          <a:prstGeom prst="rect">
            <a:avLst/>
          </a:prstGeom>
          <a:noFill/>
        </p:spPr>
        <p:txBody>
          <a:bodyPr wrap="square" rtlCol="0">
            <a:spAutoFit/>
          </a:bodyPr>
          <a:lstStyle/>
          <a:p>
            <a:r>
              <a:rPr lang="en-IN" sz="4000" dirty="0"/>
              <a:t>INTRODUCTION</a:t>
            </a:r>
          </a:p>
        </p:txBody>
      </p:sp>
      <p:sp>
        <p:nvSpPr>
          <p:cNvPr id="4" name="TextBox 3">
            <a:extLst>
              <a:ext uri="{FF2B5EF4-FFF2-40B4-BE49-F238E27FC236}">
                <a16:creationId xmlns:a16="http://schemas.microsoft.com/office/drawing/2014/main" id="{D8D173BE-7EEE-476D-1965-AC7CD13A2059}"/>
              </a:ext>
            </a:extLst>
          </p:cNvPr>
          <p:cNvSpPr txBox="1"/>
          <p:nvPr/>
        </p:nvSpPr>
        <p:spPr>
          <a:xfrm>
            <a:off x="793341" y="2273092"/>
            <a:ext cx="2774950" cy="3385542"/>
          </a:xfrm>
          <a:prstGeom prst="rect">
            <a:avLst/>
          </a:prstGeom>
          <a:noFill/>
        </p:spPr>
        <p:txBody>
          <a:bodyPr wrap="square" rtlCol="0">
            <a:spAutoFit/>
          </a:bodyPr>
          <a:lstStyle/>
          <a:p>
            <a:r>
              <a:rPr lang="en-US" dirty="0"/>
              <a:t>                   </a:t>
            </a:r>
            <a:r>
              <a:rPr lang="en-US" sz="2800" dirty="0"/>
              <a:t>01</a:t>
            </a:r>
          </a:p>
          <a:p>
            <a:r>
              <a:rPr lang="en-US" sz="2400" dirty="0"/>
              <a:t>Our project focuses on creating an automated system using CNNs to detect fire in real-time surveillance camera footage. </a:t>
            </a:r>
          </a:p>
          <a:p>
            <a:endParaRPr lang="en-IN" dirty="0"/>
          </a:p>
        </p:txBody>
      </p:sp>
      <p:sp>
        <p:nvSpPr>
          <p:cNvPr id="5" name="TextBox 4">
            <a:extLst>
              <a:ext uri="{FF2B5EF4-FFF2-40B4-BE49-F238E27FC236}">
                <a16:creationId xmlns:a16="http://schemas.microsoft.com/office/drawing/2014/main" id="{827920C1-91D3-DC0E-A2F1-E8CB0974E709}"/>
              </a:ext>
            </a:extLst>
          </p:cNvPr>
          <p:cNvSpPr txBox="1"/>
          <p:nvPr/>
        </p:nvSpPr>
        <p:spPr>
          <a:xfrm>
            <a:off x="4059320" y="2273092"/>
            <a:ext cx="3308555" cy="3385542"/>
          </a:xfrm>
          <a:prstGeom prst="rect">
            <a:avLst/>
          </a:prstGeom>
          <a:noFill/>
        </p:spPr>
        <p:txBody>
          <a:bodyPr wrap="square" rtlCol="0">
            <a:spAutoFit/>
          </a:bodyPr>
          <a:lstStyle/>
          <a:p>
            <a:r>
              <a:rPr lang="en-US" dirty="0"/>
              <a:t>                    </a:t>
            </a:r>
            <a:r>
              <a:rPr lang="en-US" sz="2800" dirty="0"/>
              <a:t>02</a:t>
            </a:r>
          </a:p>
          <a:p>
            <a:r>
              <a:rPr lang="en-US" sz="2400" dirty="0"/>
              <a:t>By swiftly identifying fire instances, the developed model contributes to proactively improving public safety and minimizing property damage.</a:t>
            </a:r>
          </a:p>
          <a:p>
            <a:endParaRPr lang="en-IN" dirty="0"/>
          </a:p>
        </p:txBody>
      </p:sp>
      <p:sp>
        <p:nvSpPr>
          <p:cNvPr id="7" name="Rectangle: Rounded Corners 6">
            <a:extLst>
              <a:ext uri="{FF2B5EF4-FFF2-40B4-BE49-F238E27FC236}">
                <a16:creationId xmlns:a16="http://schemas.microsoft.com/office/drawing/2014/main" id="{4D946035-648A-EC54-C7C6-74C19937B4C6}"/>
              </a:ext>
            </a:extLst>
          </p:cNvPr>
          <p:cNvSpPr/>
          <p:nvPr/>
        </p:nvSpPr>
        <p:spPr>
          <a:xfrm>
            <a:off x="7669161" y="2043130"/>
            <a:ext cx="3637936" cy="4124206"/>
          </a:xfrm>
          <a:prstGeom prst="round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92488185-D7BF-FBA1-72EF-0BC8D1112CB1}"/>
              </a:ext>
            </a:extLst>
          </p:cNvPr>
          <p:cNvSpPr txBox="1"/>
          <p:nvPr/>
        </p:nvSpPr>
        <p:spPr>
          <a:xfrm>
            <a:off x="7858904" y="2273092"/>
            <a:ext cx="3250083" cy="4124206"/>
          </a:xfrm>
          <a:prstGeom prst="rect">
            <a:avLst/>
          </a:prstGeom>
          <a:noFill/>
        </p:spPr>
        <p:txBody>
          <a:bodyPr wrap="square" rtlCol="0">
            <a:spAutoFit/>
          </a:bodyPr>
          <a:lstStyle/>
          <a:p>
            <a:r>
              <a:rPr lang="en-US" dirty="0"/>
              <a:t>                      </a:t>
            </a:r>
            <a:r>
              <a:rPr lang="en-US" sz="2800" dirty="0"/>
              <a:t>03</a:t>
            </a:r>
          </a:p>
          <a:p>
            <a:r>
              <a:rPr lang="en-US" sz="2400" dirty="0"/>
              <a:t>Leveraging cutting-edge technology, our solution has the potential to revolutionize fire detection by providing an early warning system that can prevent disasters and expedite emergency responses</a:t>
            </a:r>
            <a:endParaRPr lang="en-IN" sz="2400" dirty="0"/>
          </a:p>
          <a:p>
            <a:endParaRPr lang="en-IN" dirty="0"/>
          </a:p>
        </p:txBody>
      </p:sp>
    </p:spTree>
    <p:extLst>
      <p:ext uri="{BB962C8B-B14F-4D97-AF65-F5344CB8AC3E}">
        <p14:creationId xmlns:p14="http://schemas.microsoft.com/office/powerpoint/2010/main" val="2302393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65000">
              <a:schemeClr val="bg2"/>
            </a:gs>
            <a:gs pos="100000">
              <a:schemeClr val="accent1">
                <a:lumMod val="40000"/>
                <a:lumOff val="60000"/>
              </a:schemeClr>
            </a:gs>
          </a:gsLst>
          <a:path path="circle">
            <a:fillToRect l="100000" t="100000"/>
          </a:path>
        </a:gradFill>
        <a:effectLst/>
      </p:bgPr>
    </p:bg>
    <p:spTree>
      <p:nvGrpSpPr>
        <p:cNvPr id="1" name=""/>
        <p:cNvGrpSpPr/>
        <p:nvPr/>
      </p:nvGrpSpPr>
      <p:grpSpPr>
        <a:xfrm>
          <a:off x="0" y="0"/>
          <a:ext cx="0" cy="0"/>
          <a:chOff x="0" y="0"/>
          <a:chExt cx="0" cy="0"/>
        </a:xfrm>
      </p:grpSpPr>
      <p:sp>
        <p:nvSpPr>
          <p:cNvPr id="4" name="Hexagon 3">
            <a:extLst>
              <a:ext uri="{FF2B5EF4-FFF2-40B4-BE49-F238E27FC236}">
                <a16:creationId xmlns:a16="http://schemas.microsoft.com/office/drawing/2014/main" id="{6602DAE0-5FA4-EBFA-00C7-513C79B73A66}"/>
              </a:ext>
            </a:extLst>
          </p:cNvPr>
          <p:cNvSpPr/>
          <p:nvPr/>
        </p:nvSpPr>
        <p:spPr>
          <a:xfrm>
            <a:off x="436881" y="2071838"/>
            <a:ext cx="3307348" cy="2714324"/>
          </a:xfrm>
          <a:prstGeom prst="hexagon">
            <a:avLst/>
          </a:prstGeom>
          <a:solidFill>
            <a:schemeClr val="accent2">
              <a:lumMod val="60000"/>
              <a:lumOff val="40000"/>
            </a:schemeClr>
          </a:solidFill>
          <a:ln>
            <a:solidFill>
              <a:schemeClr val="accent2">
                <a:lumMod val="40000"/>
                <a:lumOff val="60000"/>
              </a:schemeClr>
            </a:solidFill>
          </a:ln>
          <a:effectLst>
            <a:outerShdw blurRad="50800" dist="38100" dir="18900000" algn="b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Hexagon 15">
            <a:extLst>
              <a:ext uri="{FF2B5EF4-FFF2-40B4-BE49-F238E27FC236}">
                <a16:creationId xmlns:a16="http://schemas.microsoft.com/office/drawing/2014/main" id="{26FA3C62-CF0D-1D9B-E32E-BE7F62F66E4B}"/>
              </a:ext>
            </a:extLst>
          </p:cNvPr>
          <p:cNvSpPr/>
          <p:nvPr/>
        </p:nvSpPr>
        <p:spPr>
          <a:xfrm>
            <a:off x="6137053" y="4589067"/>
            <a:ext cx="5817740" cy="1477328"/>
          </a:xfrm>
          <a:prstGeom prst="hexagon">
            <a:avLst/>
          </a:prstGeom>
          <a:solidFill>
            <a:srgbClr val="7030A0">
              <a:alpha val="6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Hexagon 14">
            <a:extLst>
              <a:ext uri="{FF2B5EF4-FFF2-40B4-BE49-F238E27FC236}">
                <a16:creationId xmlns:a16="http://schemas.microsoft.com/office/drawing/2014/main" id="{7F8E694B-FE55-6D44-AA22-A996A3A60C14}"/>
              </a:ext>
            </a:extLst>
          </p:cNvPr>
          <p:cNvSpPr/>
          <p:nvPr/>
        </p:nvSpPr>
        <p:spPr>
          <a:xfrm>
            <a:off x="6080557" y="2876022"/>
            <a:ext cx="5817740" cy="1359419"/>
          </a:xfrm>
          <a:prstGeom prst="hexagon">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Hexagon 13">
            <a:extLst>
              <a:ext uri="{FF2B5EF4-FFF2-40B4-BE49-F238E27FC236}">
                <a16:creationId xmlns:a16="http://schemas.microsoft.com/office/drawing/2014/main" id="{B3E6C2CB-26DF-24BD-40C5-8F9CC9A6E29B}"/>
              </a:ext>
            </a:extLst>
          </p:cNvPr>
          <p:cNvSpPr/>
          <p:nvPr/>
        </p:nvSpPr>
        <p:spPr>
          <a:xfrm>
            <a:off x="6080557" y="1075838"/>
            <a:ext cx="5817740" cy="1260909"/>
          </a:xfrm>
          <a:prstGeom prst="hexagon">
            <a:avLst/>
          </a:prstGeom>
          <a:solidFill>
            <a:schemeClr val="accent5">
              <a:lumMod val="50000"/>
              <a:alpha val="6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65231770-F6F3-8E9D-F8BC-6816C7FACAB8}"/>
              </a:ext>
            </a:extLst>
          </p:cNvPr>
          <p:cNvSpPr txBox="1"/>
          <p:nvPr/>
        </p:nvSpPr>
        <p:spPr>
          <a:xfrm>
            <a:off x="924873" y="2592565"/>
            <a:ext cx="2639328" cy="1323439"/>
          </a:xfrm>
          <a:prstGeom prst="rect">
            <a:avLst/>
          </a:prstGeom>
          <a:noFill/>
        </p:spPr>
        <p:txBody>
          <a:bodyPr wrap="square" rtlCol="0">
            <a:spAutoFit/>
          </a:bodyPr>
          <a:lstStyle/>
          <a:p>
            <a:r>
              <a:rPr lang="en-IN" sz="4000" dirty="0"/>
              <a:t>   Dataset Description</a:t>
            </a:r>
          </a:p>
        </p:txBody>
      </p:sp>
      <p:sp>
        <p:nvSpPr>
          <p:cNvPr id="6" name="Arrow: Chevron 5">
            <a:extLst>
              <a:ext uri="{FF2B5EF4-FFF2-40B4-BE49-F238E27FC236}">
                <a16:creationId xmlns:a16="http://schemas.microsoft.com/office/drawing/2014/main" id="{47201685-829B-57BE-CD1F-4F422DB85236}"/>
              </a:ext>
            </a:extLst>
          </p:cNvPr>
          <p:cNvSpPr/>
          <p:nvPr/>
        </p:nvSpPr>
        <p:spPr>
          <a:xfrm>
            <a:off x="3357562" y="2071838"/>
            <a:ext cx="1116530" cy="2714324"/>
          </a:xfrm>
          <a:prstGeom prst="chevron">
            <a:avLst/>
          </a:prstGeom>
          <a:solidFill>
            <a:schemeClr val="bg2">
              <a:lumMod val="50000"/>
            </a:schemeClr>
          </a:solidFill>
          <a:ln>
            <a:noFill/>
          </a:ln>
          <a:effectLst>
            <a:glow rad="1397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cxnSp>
        <p:nvCxnSpPr>
          <p:cNvPr id="8" name="Straight Connector 7">
            <a:extLst>
              <a:ext uri="{FF2B5EF4-FFF2-40B4-BE49-F238E27FC236}">
                <a16:creationId xmlns:a16="http://schemas.microsoft.com/office/drawing/2014/main" id="{89316D50-CA98-73FF-D245-76EF7E4C781D}"/>
              </a:ext>
            </a:extLst>
          </p:cNvPr>
          <p:cNvCxnSpPr>
            <a:cxnSpLocks/>
          </p:cNvCxnSpPr>
          <p:nvPr/>
        </p:nvCxnSpPr>
        <p:spPr>
          <a:xfrm>
            <a:off x="4977331" y="1254013"/>
            <a:ext cx="0" cy="4436712"/>
          </a:xfrm>
          <a:prstGeom prst="line">
            <a:avLst/>
          </a:prstGeom>
          <a:effectLst>
            <a:outerShdw blurRad="63500" sx="102000" sy="102000" algn="ctr"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9" name="Arrow: Right 8">
            <a:extLst>
              <a:ext uri="{FF2B5EF4-FFF2-40B4-BE49-F238E27FC236}">
                <a16:creationId xmlns:a16="http://schemas.microsoft.com/office/drawing/2014/main" id="{031B03EC-9EAB-26F3-A2D8-6DC580D5465B}"/>
              </a:ext>
            </a:extLst>
          </p:cNvPr>
          <p:cNvSpPr/>
          <p:nvPr/>
        </p:nvSpPr>
        <p:spPr>
          <a:xfrm>
            <a:off x="5288221" y="1540739"/>
            <a:ext cx="546927" cy="349878"/>
          </a:xfrm>
          <a:prstGeom prst="rightArrow">
            <a:avLst/>
          </a:prstGeom>
          <a:solidFill>
            <a:schemeClr val="accent5">
              <a:lumMod val="50000"/>
              <a:alpha val="7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E8006E4-4231-1CA7-005F-8DF1C32CE010}"/>
              </a:ext>
            </a:extLst>
          </p:cNvPr>
          <p:cNvSpPr txBox="1"/>
          <p:nvPr/>
        </p:nvSpPr>
        <p:spPr>
          <a:xfrm>
            <a:off x="6664910" y="1254013"/>
            <a:ext cx="4456496" cy="923330"/>
          </a:xfrm>
          <a:prstGeom prst="rect">
            <a:avLst/>
          </a:prstGeom>
          <a:noFill/>
        </p:spPr>
        <p:txBody>
          <a:bodyPr wrap="square" rtlCol="0">
            <a:spAutoFit/>
          </a:bodyPr>
          <a:lstStyle/>
          <a:p>
            <a:r>
              <a:rPr lang="en-US" dirty="0"/>
              <a:t>The dataset of 10,003 images has been meticulously divided into training, validation, and test sets in a balanced ratio of 3:1:1. </a:t>
            </a:r>
          </a:p>
        </p:txBody>
      </p:sp>
      <p:sp>
        <p:nvSpPr>
          <p:cNvPr id="12" name="TextBox 11">
            <a:extLst>
              <a:ext uri="{FF2B5EF4-FFF2-40B4-BE49-F238E27FC236}">
                <a16:creationId xmlns:a16="http://schemas.microsoft.com/office/drawing/2014/main" id="{B1A6BEEB-BDA0-A099-D0C6-A3DBE131D249}"/>
              </a:ext>
            </a:extLst>
          </p:cNvPr>
          <p:cNvSpPr txBox="1"/>
          <p:nvPr/>
        </p:nvSpPr>
        <p:spPr>
          <a:xfrm>
            <a:off x="6484882" y="3001073"/>
            <a:ext cx="4742044" cy="1200329"/>
          </a:xfrm>
          <a:prstGeom prst="rect">
            <a:avLst/>
          </a:prstGeom>
          <a:noFill/>
        </p:spPr>
        <p:txBody>
          <a:bodyPr wrap="square" rtlCol="0">
            <a:spAutoFit/>
          </a:bodyPr>
          <a:lstStyle/>
          <a:p>
            <a:r>
              <a:rPr lang="en-US" dirty="0"/>
              <a:t>Among the 5,003 fire-related images, 2,567 have been generated synthetically. By overlaying fire images on video frames from Singapore ‘s  roads. </a:t>
            </a:r>
          </a:p>
          <a:p>
            <a:endParaRPr lang="en-IN" dirty="0"/>
          </a:p>
        </p:txBody>
      </p:sp>
      <p:sp>
        <p:nvSpPr>
          <p:cNvPr id="13" name="TextBox 12">
            <a:extLst>
              <a:ext uri="{FF2B5EF4-FFF2-40B4-BE49-F238E27FC236}">
                <a16:creationId xmlns:a16="http://schemas.microsoft.com/office/drawing/2014/main" id="{5F7B45D0-5437-55CF-C383-48D814C18B92}"/>
              </a:ext>
            </a:extLst>
          </p:cNvPr>
          <p:cNvSpPr txBox="1"/>
          <p:nvPr/>
        </p:nvSpPr>
        <p:spPr>
          <a:xfrm>
            <a:off x="6633846" y="4934804"/>
            <a:ext cx="4742044" cy="923330"/>
          </a:xfrm>
          <a:prstGeom prst="rect">
            <a:avLst/>
          </a:prstGeom>
          <a:noFill/>
        </p:spPr>
        <p:txBody>
          <a:bodyPr wrap="square" rtlCol="0">
            <a:spAutoFit/>
          </a:bodyPr>
          <a:lstStyle/>
          <a:p>
            <a:r>
              <a:rPr lang="en-US" dirty="0"/>
              <a:t>The dataset consists of 6,003 training images, 2,000 validation images, and another 2,000 images for testing</a:t>
            </a:r>
            <a:endParaRPr lang="en-IN" dirty="0"/>
          </a:p>
        </p:txBody>
      </p:sp>
      <p:sp>
        <p:nvSpPr>
          <p:cNvPr id="18" name="Arrow: Right 17">
            <a:extLst>
              <a:ext uri="{FF2B5EF4-FFF2-40B4-BE49-F238E27FC236}">
                <a16:creationId xmlns:a16="http://schemas.microsoft.com/office/drawing/2014/main" id="{BBFAD167-D481-BD42-7698-1967D93EA6A7}"/>
              </a:ext>
            </a:extLst>
          </p:cNvPr>
          <p:cNvSpPr/>
          <p:nvPr/>
        </p:nvSpPr>
        <p:spPr>
          <a:xfrm>
            <a:off x="12728058" y="3555731"/>
            <a:ext cx="546927" cy="349878"/>
          </a:xfrm>
          <a:prstGeom prst="rightArrow">
            <a:avLst/>
          </a:prstGeom>
          <a:solidFill>
            <a:schemeClr val="accent6">
              <a:lumMod val="40000"/>
              <a:lumOff val="60000"/>
              <a:alpha val="7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Right 18">
            <a:extLst>
              <a:ext uri="{FF2B5EF4-FFF2-40B4-BE49-F238E27FC236}">
                <a16:creationId xmlns:a16="http://schemas.microsoft.com/office/drawing/2014/main" id="{2F6791E7-C761-6052-7D9B-E00A7532AB88}"/>
              </a:ext>
            </a:extLst>
          </p:cNvPr>
          <p:cNvSpPr/>
          <p:nvPr/>
        </p:nvSpPr>
        <p:spPr>
          <a:xfrm>
            <a:off x="12192000" y="7451492"/>
            <a:ext cx="546927" cy="349878"/>
          </a:xfrm>
          <a:prstGeom prst="rightArrow">
            <a:avLst/>
          </a:prstGeom>
          <a:solidFill>
            <a:srgbClr val="7030A0">
              <a:alpha val="6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06920048"/>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65000">
              <a:schemeClr val="bg2"/>
            </a:gs>
            <a:gs pos="100000">
              <a:schemeClr val="accent1">
                <a:lumMod val="40000"/>
                <a:lumOff val="60000"/>
              </a:schemeClr>
            </a:gs>
          </a:gsLst>
          <a:path path="circle">
            <a:fillToRect l="100000" t="100000"/>
          </a:path>
        </a:gradFill>
        <a:effectLst/>
      </p:bgPr>
    </p:bg>
    <p:spTree>
      <p:nvGrpSpPr>
        <p:cNvPr id="1" name=""/>
        <p:cNvGrpSpPr/>
        <p:nvPr/>
      </p:nvGrpSpPr>
      <p:grpSpPr>
        <a:xfrm>
          <a:off x="0" y="0"/>
          <a:ext cx="0" cy="0"/>
          <a:chOff x="0" y="0"/>
          <a:chExt cx="0" cy="0"/>
        </a:xfrm>
      </p:grpSpPr>
      <p:sp>
        <p:nvSpPr>
          <p:cNvPr id="4" name="Hexagon 3">
            <a:extLst>
              <a:ext uri="{FF2B5EF4-FFF2-40B4-BE49-F238E27FC236}">
                <a16:creationId xmlns:a16="http://schemas.microsoft.com/office/drawing/2014/main" id="{6602DAE0-5FA4-EBFA-00C7-513C79B73A66}"/>
              </a:ext>
            </a:extLst>
          </p:cNvPr>
          <p:cNvSpPr/>
          <p:nvPr/>
        </p:nvSpPr>
        <p:spPr>
          <a:xfrm>
            <a:off x="436881" y="2071838"/>
            <a:ext cx="3307348" cy="2714324"/>
          </a:xfrm>
          <a:prstGeom prst="hexagon">
            <a:avLst/>
          </a:prstGeom>
          <a:solidFill>
            <a:schemeClr val="accent2">
              <a:lumMod val="60000"/>
              <a:lumOff val="40000"/>
            </a:schemeClr>
          </a:solidFill>
          <a:ln>
            <a:solidFill>
              <a:schemeClr val="accent2">
                <a:lumMod val="40000"/>
                <a:lumOff val="60000"/>
              </a:schemeClr>
            </a:solidFill>
          </a:ln>
          <a:effectLst>
            <a:outerShdw blurRad="50800" dist="38100" dir="18900000" algn="b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Hexagon 15">
            <a:extLst>
              <a:ext uri="{FF2B5EF4-FFF2-40B4-BE49-F238E27FC236}">
                <a16:creationId xmlns:a16="http://schemas.microsoft.com/office/drawing/2014/main" id="{26FA3C62-CF0D-1D9B-E32E-BE7F62F66E4B}"/>
              </a:ext>
            </a:extLst>
          </p:cNvPr>
          <p:cNvSpPr/>
          <p:nvPr/>
        </p:nvSpPr>
        <p:spPr>
          <a:xfrm>
            <a:off x="6137053" y="4589067"/>
            <a:ext cx="5817740" cy="1477328"/>
          </a:xfrm>
          <a:prstGeom prst="hexagon">
            <a:avLst/>
          </a:prstGeom>
          <a:solidFill>
            <a:srgbClr val="7030A0">
              <a:alpha val="6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Hexagon 14">
            <a:extLst>
              <a:ext uri="{FF2B5EF4-FFF2-40B4-BE49-F238E27FC236}">
                <a16:creationId xmlns:a16="http://schemas.microsoft.com/office/drawing/2014/main" id="{7F8E694B-FE55-6D44-AA22-A996A3A60C14}"/>
              </a:ext>
            </a:extLst>
          </p:cNvPr>
          <p:cNvSpPr/>
          <p:nvPr/>
        </p:nvSpPr>
        <p:spPr>
          <a:xfrm>
            <a:off x="6080557" y="2876022"/>
            <a:ext cx="5817740" cy="1359419"/>
          </a:xfrm>
          <a:prstGeom prst="hexagon">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Hexagon 13">
            <a:extLst>
              <a:ext uri="{FF2B5EF4-FFF2-40B4-BE49-F238E27FC236}">
                <a16:creationId xmlns:a16="http://schemas.microsoft.com/office/drawing/2014/main" id="{B3E6C2CB-26DF-24BD-40C5-8F9CC9A6E29B}"/>
              </a:ext>
            </a:extLst>
          </p:cNvPr>
          <p:cNvSpPr/>
          <p:nvPr/>
        </p:nvSpPr>
        <p:spPr>
          <a:xfrm>
            <a:off x="6080557" y="1075838"/>
            <a:ext cx="5817740" cy="1260909"/>
          </a:xfrm>
          <a:prstGeom prst="hexagon">
            <a:avLst/>
          </a:prstGeom>
          <a:solidFill>
            <a:schemeClr val="accent5">
              <a:lumMod val="50000"/>
              <a:alpha val="6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65231770-F6F3-8E9D-F8BC-6816C7FACAB8}"/>
              </a:ext>
            </a:extLst>
          </p:cNvPr>
          <p:cNvSpPr txBox="1"/>
          <p:nvPr/>
        </p:nvSpPr>
        <p:spPr>
          <a:xfrm>
            <a:off x="924873" y="2592565"/>
            <a:ext cx="2639328" cy="1323439"/>
          </a:xfrm>
          <a:prstGeom prst="rect">
            <a:avLst/>
          </a:prstGeom>
          <a:noFill/>
        </p:spPr>
        <p:txBody>
          <a:bodyPr wrap="square" rtlCol="0">
            <a:spAutoFit/>
          </a:bodyPr>
          <a:lstStyle/>
          <a:p>
            <a:r>
              <a:rPr lang="en-IN" sz="4000" dirty="0"/>
              <a:t>   Dataset Description</a:t>
            </a:r>
          </a:p>
        </p:txBody>
      </p:sp>
      <p:sp>
        <p:nvSpPr>
          <p:cNvPr id="6" name="Arrow: Chevron 5">
            <a:extLst>
              <a:ext uri="{FF2B5EF4-FFF2-40B4-BE49-F238E27FC236}">
                <a16:creationId xmlns:a16="http://schemas.microsoft.com/office/drawing/2014/main" id="{47201685-829B-57BE-CD1F-4F422DB85236}"/>
              </a:ext>
            </a:extLst>
          </p:cNvPr>
          <p:cNvSpPr/>
          <p:nvPr/>
        </p:nvSpPr>
        <p:spPr>
          <a:xfrm>
            <a:off x="3357562" y="2071838"/>
            <a:ext cx="1116530" cy="2714324"/>
          </a:xfrm>
          <a:prstGeom prst="chevron">
            <a:avLst/>
          </a:prstGeom>
          <a:solidFill>
            <a:schemeClr val="bg2">
              <a:lumMod val="50000"/>
            </a:schemeClr>
          </a:solidFill>
          <a:ln>
            <a:noFill/>
          </a:ln>
          <a:effectLst>
            <a:glow rad="1397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cxnSp>
        <p:nvCxnSpPr>
          <p:cNvPr id="8" name="Straight Connector 7">
            <a:extLst>
              <a:ext uri="{FF2B5EF4-FFF2-40B4-BE49-F238E27FC236}">
                <a16:creationId xmlns:a16="http://schemas.microsoft.com/office/drawing/2014/main" id="{89316D50-CA98-73FF-D245-76EF7E4C781D}"/>
              </a:ext>
            </a:extLst>
          </p:cNvPr>
          <p:cNvCxnSpPr>
            <a:cxnSpLocks/>
          </p:cNvCxnSpPr>
          <p:nvPr/>
        </p:nvCxnSpPr>
        <p:spPr>
          <a:xfrm>
            <a:off x="4977331" y="1254013"/>
            <a:ext cx="0" cy="4436712"/>
          </a:xfrm>
          <a:prstGeom prst="line">
            <a:avLst/>
          </a:prstGeom>
          <a:effectLst>
            <a:outerShdw blurRad="63500" sx="102000" sy="102000" algn="ctr"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9" name="Arrow: Right 8">
            <a:extLst>
              <a:ext uri="{FF2B5EF4-FFF2-40B4-BE49-F238E27FC236}">
                <a16:creationId xmlns:a16="http://schemas.microsoft.com/office/drawing/2014/main" id="{031B03EC-9EAB-26F3-A2D8-6DC580D5465B}"/>
              </a:ext>
            </a:extLst>
          </p:cNvPr>
          <p:cNvSpPr/>
          <p:nvPr/>
        </p:nvSpPr>
        <p:spPr>
          <a:xfrm>
            <a:off x="12324021" y="-592861"/>
            <a:ext cx="546927" cy="349878"/>
          </a:xfrm>
          <a:prstGeom prst="rightArrow">
            <a:avLst/>
          </a:prstGeom>
          <a:solidFill>
            <a:schemeClr val="accent5">
              <a:lumMod val="50000"/>
              <a:alpha val="7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E8006E4-4231-1CA7-005F-8DF1C32CE010}"/>
              </a:ext>
            </a:extLst>
          </p:cNvPr>
          <p:cNvSpPr txBox="1"/>
          <p:nvPr/>
        </p:nvSpPr>
        <p:spPr>
          <a:xfrm>
            <a:off x="6664910" y="1254013"/>
            <a:ext cx="4456496" cy="923330"/>
          </a:xfrm>
          <a:prstGeom prst="rect">
            <a:avLst/>
          </a:prstGeom>
          <a:noFill/>
        </p:spPr>
        <p:txBody>
          <a:bodyPr wrap="square" rtlCol="0">
            <a:spAutoFit/>
          </a:bodyPr>
          <a:lstStyle/>
          <a:p>
            <a:r>
              <a:rPr lang="en-US" dirty="0"/>
              <a:t>The dataset of 10,003 images has been meticulously divided into training, validation, and test sets in a balanced ratio of 3:1:1. </a:t>
            </a:r>
          </a:p>
        </p:txBody>
      </p:sp>
      <p:sp>
        <p:nvSpPr>
          <p:cNvPr id="12" name="TextBox 11">
            <a:extLst>
              <a:ext uri="{FF2B5EF4-FFF2-40B4-BE49-F238E27FC236}">
                <a16:creationId xmlns:a16="http://schemas.microsoft.com/office/drawing/2014/main" id="{B1A6BEEB-BDA0-A099-D0C6-A3DBE131D249}"/>
              </a:ext>
            </a:extLst>
          </p:cNvPr>
          <p:cNvSpPr txBox="1"/>
          <p:nvPr/>
        </p:nvSpPr>
        <p:spPr>
          <a:xfrm>
            <a:off x="6484882" y="3001073"/>
            <a:ext cx="4742044" cy="1477328"/>
          </a:xfrm>
          <a:prstGeom prst="rect">
            <a:avLst/>
          </a:prstGeom>
          <a:noFill/>
        </p:spPr>
        <p:txBody>
          <a:bodyPr wrap="square" rtlCol="0">
            <a:spAutoFit/>
          </a:bodyPr>
          <a:lstStyle/>
          <a:p>
            <a:r>
              <a:rPr lang="en-US" dirty="0"/>
              <a:t>Among the 5,003 fire-related images, 2,567 have been generated synthetically. By overlaying fire images onto video frames from Singapore ‘s  roads. </a:t>
            </a:r>
          </a:p>
          <a:p>
            <a:endParaRPr lang="en-IN" dirty="0"/>
          </a:p>
        </p:txBody>
      </p:sp>
      <p:sp>
        <p:nvSpPr>
          <p:cNvPr id="13" name="TextBox 12">
            <a:extLst>
              <a:ext uri="{FF2B5EF4-FFF2-40B4-BE49-F238E27FC236}">
                <a16:creationId xmlns:a16="http://schemas.microsoft.com/office/drawing/2014/main" id="{5F7B45D0-5437-55CF-C383-48D814C18B92}"/>
              </a:ext>
            </a:extLst>
          </p:cNvPr>
          <p:cNvSpPr txBox="1"/>
          <p:nvPr/>
        </p:nvSpPr>
        <p:spPr>
          <a:xfrm>
            <a:off x="6633846" y="4934804"/>
            <a:ext cx="4742044" cy="923330"/>
          </a:xfrm>
          <a:prstGeom prst="rect">
            <a:avLst/>
          </a:prstGeom>
          <a:noFill/>
        </p:spPr>
        <p:txBody>
          <a:bodyPr wrap="square" rtlCol="0">
            <a:spAutoFit/>
          </a:bodyPr>
          <a:lstStyle/>
          <a:p>
            <a:r>
              <a:rPr lang="en-US" dirty="0"/>
              <a:t>The dataset consists of 6,003 training images, 2,000 validation images, and another 2,000 images for testing</a:t>
            </a:r>
            <a:endParaRPr lang="en-IN" dirty="0"/>
          </a:p>
        </p:txBody>
      </p:sp>
      <p:sp>
        <p:nvSpPr>
          <p:cNvPr id="18" name="Arrow: Right 17">
            <a:extLst>
              <a:ext uri="{FF2B5EF4-FFF2-40B4-BE49-F238E27FC236}">
                <a16:creationId xmlns:a16="http://schemas.microsoft.com/office/drawing/2014/main" id="{BBFAD167-D481-BD42-7698-1967D93EA6A7}"/>
              </a:ext>
            </a:extLst>
          </p:cNvPr>
          <p:cNvSpPr/>
          <p:nvPr/>
        </p:nvSpPr>
        <p:spPr>
          <a:xfrm>
            <a:off x="5283729" y="3389859"/>
            <a:ext cx="546927" cy="349878"/>
          </a:xfrm>
          <a:prstGeom prst="rightArrow">
            <a:avLst/>
          </a:prstGeom>
          <a:solidFill>
            <a:schemeClr val="accent6">
              <a:lumMod val="40000"/>
              <a:lumOff val="60000"/>
              <a:alpha val="7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Right 18">
            <a:extLst>
              <a:ext uri="{FF2B5EF4-FFF2-40B4-BE49-F238E27FC236}">
                <a16:creationId xmlns:a16="http://schemas.microsoft.com/office/drawing/2014/main" id="{2F6791E7-C761-6052-7D9B-E00A7532AB88}"/>
              </a:ext>
            </a:extLst>
          </p:cNvPr>
          <p:cNvSpPr/>
          <p:nvPr/>
        </p:nvSpPr>
        <p:spPr>
          <a:xfrm>
            <a:off x="13399029" y="4855196"/>
            <a:ext cx="546927" cy="349878"/>
          </a:xfrm>
          <a:prstGeom prst="rightArrow">
            <a:avLst/>
          </a:prstGeom>
          <a:solidFill>
            <a:srgbClr val="7030A0">
              <a:alpha val="6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40444558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65000">
              <a:schemeClr val="bg2"/>
            </a:gs>
            <a:gs pos="100000">
              <a:schemeClr val="accent1">
                <a:lumMod val="40000"/>
                <a:lumOff val="60000"/>
              </a:schemeClr>
            </a:gs>
          </a:gsLst>
          <a:path path="circle">
            <a:fillToRect l="100000" t="100000"/>
          </a:path>
        </a:gradFill>
        <a:effectLst/>
      </p:bgPr>
    </p:bg>
    <p:spTree>
      <p:nvGrpSpPr>
        <p:cNvPr id="1" name=""/>
        <p:cNvGrpSpPr/>
        <p:nvPr/>
      </p:nvGrpSpPr>
      <p:grpSpPr>
        <a:xfrm>
          <a:off x="0" y="0"/>
          <a:ext cx="0" cy="0"/>
          <a:chOff x="0" y="0"/>
          <a:chExt cx="0" cy="0"/>
        </a:xfrm>
      </p:grpSpPr>
      <p:sp>
        <p:nvSpPr>
          <p:cNvPr id="4" name="Hexagon 3">
            <a:extLst>
              <a:ext uri="{FF2B5EF4-FFF2-40B4-BE49-F238E27FC236}">
                <a16:creationId xmlns:a16="http://schemas.microsoft.com/office/drawing/2014/main" id="{6602DAE0-5FA4-EBFA-00C7-513C79B73A66}"/>
              </a:ext>
            </a:extLst>
          </p:cNvPr>
          <p:cNvSpPr/>
          <p:nvPr/>
        </p:nvSpPr>
        <p:spPr>
          <a:xfrm>
            <a:off x="436881" y="2071838"/>
            <a:ext cx="3307348" cy="2714324"/>
          </a:xfrm>
          <a:prstGeom prst="hexagon">
            <a:avLst/>
          </a:prstGeom>
          <a:solidFill>
            <a:schemeClr val="accent2">
              <a:lumMod val="60000"/>
              <a:lumOff val="40000"/>
            </a:schemeClr>
          </a:solidFill>
          <a:ln>
            <a:solidFill>
              <a:schemeClr val="accent2">
                <a:lumMod val="40000"/>
                <a:lumOff val="60000"/>
              </a:schemeClr>
            </a:solidFill>
          </a:ln>
          <a:effectLst>
            <a:outerShdw blurRad="50800" dist="38100" dir="18900000" algn="b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Hexagon 15">
            <a:extLst>
              <a:ext uri="{FF2B5EF4-FFF2-40B4-BE49-F238E27FC236}">
                <a16:creationId xmlns:a16="http://schemas.microsoft.com/office/drawing/2014/main" id="{26FA3C62-CF0D-1D9B-E32E-BE7F62F66E4B}"/>
              </a:ext>
            </a:extLst>
          </p:cNvPr>
          <p:cNvSpPr/>
          <p:nvPr/>
        </p:nvSpPr>
        <p:spPr>
          <a:xfrm>
            <a:off x="6137053" y="4589067"/>
            <a:ext cx="5817740" cy="1477328"/>
          </a:xfrm>
          <a:prstGeom prst="hexagon">
            <a:avLst/>
          </a:prstGeom>
          <a:solidFill>
            <a:srgbClr val="7030A0">
              <a:alpha val="6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Hexagon 14">
            <a:extLst>
              <a:ext uri="{FF2B5EF4-FFF2-40B4-BE49-F238E27FC236}">
                <a16:creationId xmlns:a16="http://schemas.microsoft.com/office/drawing/2014/main" id="{7F8E694B-FE55-6D44-AA22-A996A3A60C14}"/>
              </a:ext>
            </a:extLst>
          </p:cNvPr>
          <p:cNvSpPr/>
          <p:nvPr/>
        </p:nvSpPr>
        <p:spPr>
          <a:xfrm>
            <a:off x="6080557" y="2876022"/>
            <a:ext cx="5817740" cy="1359419"/>
          </a:xfrm>
          <a:prstGeom prst="hexagon">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Hexagon 13">
            <a:extLst>
              <a:ext uri="{FF2B5EF4-FFF2-40B4-BE49-F238E27FC236}">
                <a16:creationId xmlns:a16="http://schemas.microsoft.com/office/drawing/2014/main" id="{B3E6C2CB-26DF-24BD-40C5-8F9CC9A6E29B}"/>
              </a:ext>
            </a:extLst>
          </p:cNvPr>
          <p:cNvSpPr/>
          <p:nvPr/>
        </p:nvSpPr>
        <p:spPr>
          <a:xfrm>
            <a:off x="6080557" y="1075838"/>
            <a:ext cx="5817740" cy="1260909"/>
          </a:xfrm>
          <a:prstGeom prst="hexagon">
            <a:avLst/>
          </a:prstGeom>
          <a:solidFill>
            <a:schemeClr val="accent5">
              <a:lumMod val="50000"/>
              <a:alpha val="6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65231770-F6F3-8E9D-F8BC-6816C7FACAB8}"/>
              </a:ext>
            </a:extLst>
          </p:cNvPr>
          <p:cNvSpPr txBox="1"/>
          <p:nvPr/>
        </p:nvSpPr>
        <p:spPr>
          <a:xfrm>
            <a:off x="924873" y="2592565"/>
            <a:ext cx="2639328" cy="1323439"/>
          </a:xfrm>
          <a:prstGeom prst="rect">
            <a:avLst/>
          </a:prstGeom>
          <a:noFill/>
        </p:spPr>
        <p:txBody>
          <a:bodyPr wrap="square" rtlCol="0">
            <a:spAutoFit/>
          </a:bodyPr>
          <a:lstStyle/>
          <a:p>
            <a:r>
              <a:rPr lang="en-IN" sz="4000" dirty="0"/>
              <a:t>   Dataset Description</a:t>
            </a:r>
          </a:p>
        </p:txBody>
      </p:sp>
      <p:sp>
        <p:nvSpPr>
          <p:cNvPr id="6" name="Arrow: Chevron 5">
            <a:extLst>
              <a:ext uri="{FF2B5EF4-FFF2-40B4-BE49-F238E27FC236}">
                <a16:creationId xmlns:a16="http://schemas.microsoft.com/office/drawing/2014/main" id="{47201685-829B-57BE-CD1F-4F422DB85236}"/>
              </a:ext>
            </a:extLst>
          </p:cNvPr>
          <p:cNvSpPr/>
          <p:nvPr/>
        </p:nvSpPr>
        <p:spPr>
          <a:xfrm>
            <a:off x="3357562" y="2071838"/>
            <a:ext cx="1116530" cy="2714324"/>
          </a:xfrm>
          <a:prstGeom prst="chevron">
            <a:avLst/>
          </a:prstGeom>
          <a:solidFill>
            <a:schemeClr val="bg2">
              <a:lumMod val="50000"/>
            </a:schemeClr>
          </a:solidFill>
          <a:ln>
            <a:noFill/>
          </a:ln>
          <a:effectLst>
            <a:glow rad="1397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cxnSp>
        <p:nvCxnSpPr>
          <p:cNvPr id="8" name="Straight Connector 7">
            <a:extLst>
              <a:ext uri="{FF2B5EF4-FFF2-40B4-BE49-F238E27FC236}">
                <a16:creationId xmlns:a16="http://schemas.microsoft.com/office/drawing/2014/main" id="{89316D50-CA98-73FF-D245-76EF7E4C781D}"/>
              </a:ext>
            </a:extLst>
          </p:cNvPr>
          <p:cNvCxnSpPr>
            <a:cxnSpLocks/>
          </p:cNvCxnSpPr>
          <p:nvPr/>
        </p:nvCxnSpPr>
        <p:spPr>
          <a:xfrm>
            <a:off x="4977331" y="1254013"/>
            <a:ext cx="0" cy="4436712"/>
          </a:xfrm>
          <a:prstGeom prst="line">
            <a:avLst/>
          </a:prstGeom>
          <a:effectLst>
            <a:outerShdw blurRad="63500" sx="102000" sy="102000" algn="ctr"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9" name="Arrow: Right 8">
            <a:extLst>
              <a:ext uri="{FF2B5EF4-FFF2-40B4-BE49-F238E27FC236}">
                <a16:creationId xmlns:a16="http://schemas.microsoft.com/office/drawing/2014/main" id="{031B03EC-9EAB-26F3-A2D8-6DC580D5465B}"/>
              </a:ext>
            </a:extLst>
          </p:cNvPr>
          <p:cNvSpPr/>
          <p:nvPr/>
        </p:nvSpPr>
        <p:spPr>
          <a:xfrm>
            <a:off x="12728058" y="725960"/>
            <a:ext cx="546927" cy="349878"/>
          </a:xfrm>
          <a:prstGeom prst="rightArrow">
            <a:avLst/>
          </a:prstGeom>
          <a:solidFill>
            <a:schemeClr val="accent5">
              <a:lumMod val="50000"/>
              <a:alpha val="7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E8006E4-4231-1CA7-005F-8DF1C32CE010}"/>
              </a:ext>
            </a:extLst>
          </p:cNvPr>
          <p:cNvSpPr txBox="1"/>
          <p:nvPr/>
        </p:nvSpPr>
        <p:spPr>
          <a:xfrm>
            <a:off x="6664910" y="1254013"/>
            <a:ext cx="4456496" cy="923330"/>
          </a:xfrm>
          <a:prstGeom prst="rect">
            <a:avLst/>
          </a:prstGeom>
          <a:noFill/>
        </p:spPr>
        <p:txBody>
          <a:bodyPr wrap="square" rtlCol="0">
            <a:spAutoFit/>
          </a:bodyPr>
          <a:lstStyle/>
          <a:p>
            <a:r>
              <a:rPr lang="en-US" dirty="0"/>
              <a:t>The dataset of 10,003 images has been meticulously divided into training, validation, and test sets in a balanced ratio of 3:1:1. </a:t>
            </a:r>
          </a:p>
        </p:txBody>
      </p:sp>
      <p:sp>
        <p:nvSpPr>
          <p:cNvPr id="12" name="TextBox 11">
            <a:extLst>
              <a:ext uri="{FF2B5EF4-FFF2-40B4-BE49-F238E27FC236}">
                <a16:creationId xmlns:a16="http://schemas.microsoft.com/office/drawing/2014/main" id="{B1A6BEEB-BDA0-A099-D0C6-A3DBE131D249}"/>
              </a:ext>
            </a:extLst>
          </p:cNvPr>
          <p:cNvSpPr txBox="1"/>
          <p:nvPr/>
        </p:nvSpPr>
        <p:spPr>
          <a:xfrm>
            <a:off x="6484882" y="3001073"/>
            <a:ext cx="4742044" cy="1477328"/>
          </a:xfrm>
          <a:prstGeom prst="rect">
            <a:avLst/>
          </a:prstGeom>
          <a:noFill/>
        </p:spPr>
        <p:txBody>
          <a:bodyPr wrap="square" rtlCol="0">
            <a:spAutoFit/>
          </a:bodyPr>
          <a:lstStyle/>
          <a:p>
            <a:r>
              <a:rPr lang="en-US" dirty="0"/>
              <a:t>Among the 5,003 fire-related images, 2,567 have been generated synthetically. By overlaying fire images onto video frames from Singapore ‘s  roads. </a:t>
            </a:r>
          </a:p>
          <a:p>
            <a:endParaRPr lang="en-IN" dirty="0"/>
          </a:p>
        </p:txBody>
      </p:sp>
      <p:sp>
        <p:nvSpPr>
          <p:cNvPr id="13" name="TextBox 12">
            <a:extLst>
              <a:ext uri="{FF2B5EF4-FFF2-40B4-BE49-F238E27FC236}">
                <a16:creationId xmlns:a16="http://schemas.microsoft.com/office/drawing/2014/main" id="{5F7B45D0-5437-55CF-C383-48D814C18B92}"/>
              </a:ext>
            </a:extLst>
          </p:cNvPr>
          <p:cNvSpPr txBox="1"/>
          <p:nvPr/>
        </p:nvSpPr>
        <p:spPr>
          <a:xfrm>
            <a:off x="6633846" y="4934804"/>
            <a:ext cx="4742044" cy="923330"/>
          </a:xfrm>
          <a:prstGeom prst="rect">
            <a:avLst/>
          </a:prstGeom>
          <a:noFill/>
        </p:spPr>
        <p:txBody>
          <a:bodyPr wrap="square" rtlCol="0">
            <a:spAutoFit/>
          </a:bodyPr>
          <a:lstStyle/>
          <a:p>
            <a:r>
              <a:rPr lang="en-US" dirty="0"/>
              <a:t>The dataset consists of 6,003 training images, 2,000 validation images, and another 2,000 images for testing</a:t>
            </a:r>
            <a:endParaRPr lang="en-IN" dirty="0"/>
          </a:p>
        </p:txBody>
      </p:sp>
      <p:sp>
        <p:nvSpPr>
          <p:cNvPr id="18" name="Arrow: Right 17">
            <a:extLst>
              <a:ext uri="{FF2B5EF4-FFF2-40B4-BE49-F238E27FC236}">
                <a16:creationId xmlns:a16="http://schemas.microsoft.com/office/drawing/2014/main" id="{BBFAD167-D481-BD42-7698-1967D93EA6A7}"/>
              </a:ext>
            </a:extLst>
          </p:cNvPr>
          <p:cNvSpPr/>
          <p:nvPr/>
        </p:nvSpPr>
        <p:spPr>
          <a:xfrm>
            <a:off x="13405847" y="2859420"/>
            <a:ext cx="546927" cy="349878"/>
          </a:xfrm>
          <a:prstGeom prst="rightArrow">
            <a:avLst/>
          </a:prstGeom>
          <a:solidFill>
            <a:schemeClr val="accent6">
              <a:lumMod val="40000"/>
              <a:lumOff val="60000"/>
              <a:alpha val="7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Right 18">
            <a:extLst>
              <a:ext uri="{FF2B5EF4-FFF2-40B4-BE49-F238E27FC236}">
                <a16:creationId xmlns:a16="http://schemas.microsoft.com/office/drawing/2014/main" id="{2F6791E7-C761-6052-7D9B-E00A7532AB88}"/>
              </a:ext>
            </a:extLst>
          </p:cNvPr>
          <p:cNvSpPr/>
          <p:nvPr/>
        </p:nvSpPr>
        <p:spPr>
          <a:xfrm>
            <a:off x="5283729" y="5152792"/>
            <a:ext cx="546927" cy="349878"/>
          </a:xfrm>
          <a:prstGeom prst="rightArrow">
            <a:avLst/>
          </a:prstGeom>
          <a:solidFill>
            <a:srgbClr val="7030A0">
              <a:alpha val="68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928441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35000">
              <a:schemeClr val="bg2"/>
            </a:gs>
            <a:gs pos="100000">
              <a:schemeClr val="accent1">
                <a:lumMod val="75000"/>
              </a:schemeClr>
            </a:gs>
          </a:gsLst>
          <a:path path="circle">
            <a:fillToRect l="100000" t="100000"/>
          </a:path>
        </a:gradFill>
        <a:effectLst/>
      </p:bgPr>
    </p:bg>
    <p:spTree>
      <p:nvGrpSpPr>
        <p:cNvPr id="1" name=""/>
        <p:cNvGrpSpPr/>
        <p:nvPr/>
      </p:nvGrpSpPr>
      <p:grpSpPr>
        <a:xfrm>
          <a:off x="0" y="0"/>
          <a:ext cx="0" cy="0"/>
          <a:chOff x="0" y="0"/>
          <a:chExt cx="0" cy="0"/>
        </a:xfrm>
      </p:grpSpPr>
      <p:sp>
        <p:nvSpPr>
          <p:cNvPr id="3" name="Block Arc 2">
            <a:extLst>
              <a:ext uri="{FF2B5EF4-FFF2-40B4-BE49-F238E27FC236}">
                <a16:creationId xmlns:a16="http://schemas.microsoft.com/office/drawing/2014/main" id="{9FE8ABD5-4636-4A17-66A6-13B5803B1357}"/>
              </a:ext>
            </a:extLst>
          </p:cNvPr>
          <p:cNvSpPr/>
          <p:nvPr/>
        </p:nvSpPr>
        <p:spPr>
          <a:xfrm>
            <a:off x="0" y="0"/>
            <a:ext cx="4902200" cy="4724400"/>
          </a:xfrm>
          <a:prstGeom prst="blockArc">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 name="TextBox 1">
            <a:extLst>
              <a:ext uri="{FF2B5EF4-FFF2-40B4-BE49-F238E27FC236}">
                <a16:creationId xmlns:a16="http://schemas.microsoft.com/office/drawing/2014/main" id="{EB5F922F-E5DC-3008-593A-04B0D957D7E1}"/>
              </a:ext>
            </a:extLst>
          </p:cNvPr>
          <p:cNvSpPr txBox="1"/>
          <p:nvPr/>
        </p:nvSpPr>
        <p:spPr>
          <a:xfrm>
            <a:off x="711200" y="533400"/>
            <a:ext cx="3924300" cy="707886"/>
          </a:xfrm>
          <a:prstGeom prst="rect">
            <a:avLst/>
          </a:prstGeom>
          <a:noFill/>
        </p:spPr>
        <p:txBody>
          <a:bodyPr wrap="square" rtlCol="0">
            <a:spAutoFit/>
          </a:bodyPr>
          <a:lstStyle/>
          <a:p>
            <a:r>
              <a:rPr lang="en-IN" sz="4000" dirty="0"/>
              <a:t>METHODOLOGY </a:t>
            </a:r>
          </a:p>
        </p:txBody>
      </p:sp>
      <p:pic>
        <p:nvPicPr>
          <p:cNvPr id="7" name="Graphic 6" descr="Lightbulb and gear">
            <a:extLst>
              <a:ext uri="{FF2B5EF4-FFF2-40B4-BE49-F238E27FC236}">
                <a16:creationId xmlns:a16="http://schemas.microsoft.com/office/drawing/2014/main" id="{CB033C41-27DF-2D17-3B39-EB8F7494933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21100" y="1317486"/>
            <a:ext cx="914400" cy="914400"/>
          </a:xfrm>
          <a:prstGeom prst="rect">
            <a:avLst/>
          </a:prstGeom>
        </p:spPr>
      </p:pic>
      <p:sp>
        <p:nvSpPr>
          <p:cNvPr id="8" name="Hexagon 7">
            <a:extLst>
              <a:ext uri="{FF2B5EF4-FFF2-40B4-BE49-F238E27FC236}">
                <a16:creationId xmlns:a16="http://schemas.microsoft.com/office/drawing/2014/main" id="{1BD15FF4-5BF8-677C-C173-5CD7AC3634C9}"/>
              </a:ext>
            </a:extLst>
          </p:cNvPr>
          <p:cNvSpPr/>
          <p:nvPr/>
        </p:nvSpPr>
        <p:spPr>
          <a:xfrm>
            <a:off x="381000" y="4385101"/>
            <a:ext cx="2578100" cy="2044700"/>
          </a:xfrm>
          <a:prstGeom prst="hexagon">
            <a:avLst/>
          </a:prstGeom>
          <a:solidFill>
            <a:schemeClr val="tx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Hexagon 8">
            <a:extLst>
              <a:ext uri="{FF2B5EF4-FFF2-40B4-BE49-F238E27FC236}">
                <a16:creationId xmlns:a16="http://schemas.microsoft.com/office/drawing/2014/main" id="{9F38EBA5-AF9B-4420-3D9B-9F11041A32DF}"/>
              </a:ext>
            </a:extLst>
          </p:cNvPr>
          <p:cNvSpPr/>
          <p:nvPr/>
        </p:nvSpPr>
        <p:spPr>
          <a:xfrm>
            <a:off x="2451100" y="3378200"/>
            <a:ext cx="2578100" cy="2044700"/>
          </a:xfrm>
          <a:prstGeom prst="hexagon">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Hexagon 9">
            <a:extLst>
              <a:ext uri="{FF2B5EF4-FFF2-40B4-BE49-F238E27FC236}">
                <a16:creationId xmlns:a16="http://schemas.microsoft.com/office/drawing/2014/main" id="{B0A37C18-D47C-AD80-C88E-62F485533DB5}"/>
              </a:ext>
            </a:extLst>
          </p:cNvPr>
          <p:cNvSpPr/>
          <p:nvPr/>
        </p:nvSpPr>
        <p:spPr>
          <a:xfrm>
            <a:off x="4521200" y="2355850"/>
            <a:ext cx="2578100" cy="2044700"/>
          </a:xfrm>
          <a:prstGeom prst="hexagon">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Hexagon 10">
            <a:extLst>
              <a:ext uri="{FF2B5EF4-FFF2-40B4-BE49-F238E27FC236}">
                <a16:creationId xmlns:a16="http://schemas.microsoft.com/office/drawing/2014/main" id="{8796ED84-0B07-9DB2-A7C8-F5462448B27C}"/>
              </a:ext>
            </a:extLst>
          </p:cNvPr>
          <p:cNvSpPr/>
          <p:nvPr/>
        </p:nvSpPr>
        <p:spPr>
          <a:xfrm>
            <a:off x="6591300" y="3378200"/>
            <a:ext cx="2578100" cy="2044700"/>
          </a:xfrm>
          <a:prstGeom prst="hexagon">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Hexagon 11">
            <a:extLst>
              <a:ext uri="{FF2B5EF4-FFF2-40B4-BE49-F238E27FC236}">
                <a16:creationId xmlns:a16="http://schemas.microsoft.com/office/drawing/2014/main" id="{3F6E3057-5888-265A-D91D-A520C029F999}"/>
              </a:ext>
            </a:extLst>
          </p:cNvPr>
          <p:cNvSpPr/>
          <p:nvPr/>
        </p:nvSpPr>
        <p:spPr>
          <a:xfrm>
            <a:off x="8661400" y="4400550"/>
            <a:ext cx="2578100" cy="2044700"/>
          </a:xfrm>
          <a:prstGeom prst="hexagon">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5093E1CA-C21E-1435-911A-184599C38C8A}"/>
              </a:ext>
            </a:extLst>
          </p:cNvPr>
          <p:cNvSpPr txBox="1"/>
          <p:nvPr/>
        </p:nvSpPr>
        <p:spPr>
          <a:xfrm rot="10800000" flipV="1">
            <a:off x="889000" y="4934803"/>
            <a:ext cx="2197100" cy="830997"/>
          </a:xfrm>
          <a:prstGeom prst="rect">
            <a:avLst/>
          </a:prstGeom>
          <a:noFill/>
        </p:spPr>
        <p:txBody>
          <a:bodyPr wrap="square" rtlCol="0">
            <a:spAutoFit/>
          </a:bodyPr>
          <a:lstStyle/>
          <a:p>
            <a:r>
              <a:rPr lang="en-US" sz="2400" dirty="0"/>
              <a:t>EDA &amp; Data Processing</a:t>
            </a:r>
            <a:endParaRPr lang="en-IN" sz="2400" dirty="0"/>
          </a:p>
        </p:txBody>
      </p:sp>
      <p:sp>
        <p:nvSpPr>
          <p:cNvPr id="14" name="TextBox 13">
            <a:extLst>
              <a:ext uri="{FF2B5EF4-FFF2-40B4-BE49-F238E27FC236}">
                <a16:creationId xmlns:a16="http://schemas.microsoft.com/office/drawing/2014/main" id="{80FA22D5-CA1A-028C-E5F1-1A38D0842514}"/>
              </a:ext>
            </a:extLst>
          </p:cNvPr>
          <p:cNvSpPr txBox="1"/>
          <p:nvPr/>
        </p:nvSpPr>
        <p:spPr>
          <a:xfrm>
            <a:off x="3175000" y="3969603"/>
            <a:ext cx="1346200" cy="830997"/>
          </a:xfrm>
          <a:prstGeom prst="rect">
            <a:avLst/>
          </a:prstGeom>
          <a:noFill/>
        </p:spPr>
        <p:txBody>
          <a:bodyPr wrap="square" rtlCol="0">
            <a:spAutoFit/>
          </a:bodyPr>
          <a:lstStyle/>
          <a:p>
            <a:r>
              <a:rPr lang="en-US" dirty="0"/>
              <a:t>  </a:t>
            </a:r>
            <a:r>
              <a:rPr lang="en-US" sz="2400" dirty="0"/>
              <a:t>Model     Building</a:t>
            </a:r>
            <a:endParaRPr lang="en-IN" sz="2400" dirty="0"/>
          </a:p>
        </p:txBody>
      </p:sp>
      <p:sp>
        <p:nvSpPr>
          <p:cNvPr id="15" name="TextBox 14">
            <a:extLst>
              <a:ext uri="{FF2B5EF4-FFF2-40B4-BE49-F238E27FC236}">
                <a16:creationId xmlns:a16="http://schemas.microsoft.com/office/drawing/2014/main" id="{CF881B6E-7053-219F-6670-9C7C0993F2D1}"/>
              </a:ext>
            </a:extLst>
          </p:cNvPr>
          <p:cNvSpPr txBox="1"/>
          <p:nvPr/>
        </p:nvSpPr>
        <p:spPr>
          <a:xfrm>
            <a:off x="4813299" y="2705258"/>
            <a:ext cx="2565401" cy="1200329"/>
          </a:xfrm>
          <a:prstGeom prst="rect">
            <a:avLst/>
          </a:prstGeom>
          <a:noFill/>
        </p:spPr>
        <p:txBody>
          <a:bodyPr wrap="square" rtlCol="0">
            <a:spAutoFit/>
          </a:bodyPr>
          <a:lstStyle/>
          <a:p>
            <a:r>
              <a:rPr lang="en-US" sz="2400" dirty="0"/>
              <a:t> Fine-Tuning  &amp;     Data Augmentation </a:t>
            </a:r>
            <a:endParaRPr lang="en-IN" sz="2400" dirty="0"/>
          </a:p>
        </p:txBody>
      </p:sp>
      <p:sp>
        <p:nvSpPr>
          <p:cNvPr id="16" name="TextBox 15">
            <a:extLst>
              <a:ext uri="{FF2B5EF4-FFF2-40B4-BE49-F238E27FC236}">
                <a16:creationId xmlns:a16="http://schemas.microsoft.com/office/drawing/2014/main" id="{90682F08-56FB-9806-02A6-1D6AE14B35DA}"/>
              </a:ext>
            </a:extLst>
          </p:cNvPr>
          <p:cNvSpPr txBox="1"/>
          <p:nvPr/>
        </p:nvSpPr>
        <p:spPr>
          <a:xfrm>
            <a:off x="7251699" y="4016801"/>
            <a:ext cx="1282700" cy="830997"/>
          </a:xfrm>
          <a:prstGeom prst="rect">
            <a:avLst/>
          </a:prstGeom>
          <a:noFill/>
        </p:spPr>
        <p:txBody>
          <a:bodyPr wrap="square" rtlCol="0">
            <a:spAutoFit/>
          </a:bodyPr>
          <a:lstStyle/>
          <a:p>
            <a:r>
              <a:rPr lang="en-US" sz="2400" dirty="0"/>
              <a:t>Transfer Learning</a:t>
            </a:r>
            <a:endParaRPr lang="en-IN" sz="2400" dirty="0"/>
          </a:p>
        </p:txBody>
      </p:sp>
      <p:sp>
        <p:nvSpPr>
          <p:cNvPr id="18" name="TextBox 17">
            <a:extLst>
              <a:ext uri="{FF2B5EF4-FFF2-40B4-BE49-F238E27FC236}">
                <a16:creationId xmlns:a16="http://schemas.microsoft.com/office/drawing/2014/main" id="{1C5D5F7A-9270-7DEF-EAA1-DB570A68043B}"/>
              </a:ext>
            </a:extLst>
          </p:cNvPr>
          <p:cNvSpPr txBox="1"/>
          <p:nvPr/>
        </p:nvSpPr>
        <p:spPr>
          <a:xfrm>
            <a:off x="9245601" y="5007401"/>
            <a:ext cx="1536700" cy="830997"/>
          </a:xfrm>
          <a:prstGeom prst="rect">
            <a:avLst/>
          </a:prstGeom>
          <a:noFill/>
        </p:spPr>
        <p:txBody>
          <a:bodyPr wrap="square" rtlCol="0">
            <a:spAutoFit/>
          </a:bodyPr>
          <a:lstStyle/>
          <a:p>
            <a:r>
              <a:rPr lang="en-US" sz="2400" dirty="0"/>
              <a:t>   Model Evaluation</a:t>
            </a:r>
            <a:endParaRPr lang="en-IN" sz="2400" dirty="0"/>
          </a:p>
        </p:txBody>
      </p:sp>
      <p:pic>
        <p:nvPicPr>
          <p:cNvPr id="20" name="Graphic 19" descr="Cursor">
            <a:extLst>
              <a:ext uri="{FF2B5EF4-FFF2-40B4-BE49-F238E27FC236}">
                <a16:creationId xmlns:a16="http://schemas.microsoft.com/office/drawing/2014/main" id="{4256AC21-D46C-ECD9-3804-7B617153D1E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409699" y="5716705"/>
            <a:ext cx="603250" cy="607895"/>
          </a:xfrm>
          <a:prstGeom prst="rect">
            <a:avLst/>
          </a:prstGeom>
        </p:spPr>
      </p:pic>
    </p:spTree>
    <p:extLst>
      <p:ext uri="{BB962C8B-B14F-4D97-AF65-F5344CB8AC3E}">
        <p14:creationId xmlns:p14="http://schemas.microsoft.com/office/powerpoint/2010/main" val="28750860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35000">
              <a:schemeClr val="bg2"/>
            </a:gs>
            <a:gs pos="100000">
              <a:schemeClr val="accent1">
                <a:lumMod val="75000"/>
              </a:schemeClr>
            </a:gs>
          </a:gsLst>
          <a:path path="circle">
            <a:fillToRect l="100000" t="100000"/>
          </a:path>
        </a:gradFill>
        <a:effectLst/>
      </p:bgPr>
    </p:bg>
    <p:spTree>
      <p:nvGrpSpPr>
        <p:cNvPr id="1" name=""/>
        <p:cNvGrpSpPr/>
        <p:nvPr/>
      </p:nvGrpSpPr>
      <p:grpSpPr>
        <a:xfrm>
          <a:off x="0" y="0"/>
          <a:ext cx="0" cy="0"/>
          <a:chOff x="0" y="0"/>
          <a:chExt cx="0" cy="0"/>
        </a:xfrm>
      </p:grpSpPr>
      <p:sp>
        <p:nvSpPr>
          <p:cNvPr id="3" name="Block Arc 2">
            <a:extLst>
              <a:ext uri="{FF2B5EF4-FFF2-40B4-BE49-F238E27FC236}">
                <a16:creationId xmlns:a16="http://schemas.microsoft.com/office/drawing/2014/main" id="{9FE8ABD5-4636-4A17-66A6-13B5803B1357}"/>
              </a:ext>
            </a:extLst>
          </p:cNvPr>
          <p:cNvSpPr/>
          <p:nvPr/>
        </p:nvSpPr>
        <p:spPr>
          <a:xfrm>
            <a:off x="0" y="0"/>
            <a:ext cx="4902200" cy="4724400"/>
          </a:xfrm>
          <a:prstGeom prst="blockArc">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 name="TextBox 1">
            <a:extLst>
              <a:ext uri="{FF2B5EF4-FFF2-40B4-BE49-F238E27FC236}">
                <a16:creationId xmlns:a16="http://schemas.microsoft.com/office/drawing/2014/main" id="{EB5F922F-E5DC-3008-593A-04B0D957D7E1}"/>
              </a:ext>
            </a:extLst>
          </p:cNvPr>
          <p:cNvSpPr txBox="1"/>
          <p:nvPr/>
        </p:nvSpPr>
        <p:spPr>
          <a:xfrm>
            <a:off x="711200" y="533400"/>
            <a:ext cx="3924300" cy="707886"/>
          </a:xfrm>
          <a:prstGeom prst="rect">
            <a:avLst/>
          </a:prstGeom>
          <a:noFill/>
        </p:spPr>
        <p:txBody>
          <a:bodyPr wrap="square" rtlCol="0">
            <a:spAutoFit/>
          </a:bodyPr>
          <a:lstStyle/>
          <a:p>
            <a:r>
              <a:rPr lang="en-IN" sz="4000" dirty="0"/>
              <a:t>METHODOLOGY </a:t>
            </a:r>
          </a:p>
        </p:txBody>
      </p:sp>
      <p:pic>
        <p:nvPicPr>
          <p:cNvPr id="7" name="Graphic 6" descr="Lightbulb and gear">
            <a:extLst>
              <a:ext uri="{FF2B5EF4-FFF2-40B4-BE49-F238E27FC236}">
                <a16:creationId xmlns:a16="http://schemas.microsoft.com/office/drawing/2014/main" id="{CB033C41-27DF-2D17-3B39-EB8F7494933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21100" y="1317486"/>
            <a:ext cx="914400" cy="914400"/>
          </a:xfrm>
          <a:prstGeom prst="rect">
            <a:avLst/>
          </a:prstGeom>
        </p:spPr>
      </p:pic>
      <p:sp>
        <p:nvSpPr>
          <p:cNvPr id="8" name="Hexagon 7">
            <a:extLst>
              <a:ext uri="{FF2B5EF4-FFF2-40B4-BE49-F238E27FC236}">
                <a16:creationId xmlns:a16="http://schemas.microsoft.com/office/drawing/2014/main" id="{1BD15FF4-5BF8-677C-C173-5CD7AC3634C9}"/>
              </a:ext>
            </a:extLst>
          </p:cNvPr>
          <p:cNvSpPr/>
          <p:nvPr/>
        </p:nvSpPr>
        <p:spPr>
          <a:xfrm>
            <a:off x="381000" y="4385101"/>
            <a:ext cx="2578100" cy="2044700"/>
          </a:xfrm>
          <a:prstGeom prst="hexagon">
            <a:avLst/>
          </a:prstGeom>
          <a:solidFill>
            <a:schemeClr val="tx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Hexagon 8">
            <a:extLst>
              <a:ext uri="{FF2B5EF4-FFF2-40B4-BE49-F238E27FC236}">
                <a16:creationId xmlns:a16="http://schemas.microsoft.com/office/drawing/2014/main" id="{9F38EBA5-AF9B-4420-3D9B-9F11041A32DF}"/>
              </a:ext>
            </a:extLst>
          </p:cNvPr>
          <p:cNvSpPr/>
          <p:nvPr/>
        </p:nvSpPr>
        <p:spPr>
          <a:xfrm>
            <a:off x="2451100" y="3378200"/>
            <a:ext cx="2578100" cy="2044700"/>
          </a:xfrm>
          <a:prstGeom prst="hexagon">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Hexagon 9">
            <a:extLst>
              <a:ext uri="{FF2B5EF4-FFF2-40B4-BE49-F238E27FC236}">
                <a16:creationId xmlns:a16="http://schemas.microsoft.com/office/drawing/2014/main" id="{B0A37C18-D47C-AD80-C88E-62F485533DB5}"/>
              </a:ext>
            </a:extLst>
          </p:cNvPr>
          <p:cNvSpPr/>
          <p:nvPr/>
        </p:nvSpPr>
        <p:spPr>
          <a:xfrm>
            <a:off x="4521200" y="2355850"/>
            <a:ext cx="2578100" cy="2044700"/>
          </a:xfrm>
          <a:prstGeom prst="hexagon">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Hexagon 10">
            <a:extLst>
              <a:ext uri="{FF2B5EF4-FFF2-40B4-BE49-F238E27FC236}">
                <a16:creationId xmlns:a16="http://schemas.microsoft.com/office/drawing/2014/main" id="{8796ED84-0B07-9DB2-A7C8-F5462448B27C}"/>
              </a:ext>
            </a:extLst>
          </p:cNvPr>
          <p:cNvSpPr/>
          <p:nvPr/>
        </p:nvSpPr>
        <p:spPr>
          <a:xfrm>
            <a:off x="6591300" y="3378200"/>
            <a:ext cx="2578100" cy="2044700"/>
          </a:xfrm>
          <a:prstGeom prst="hexagon">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Hexagon 11">
            <a:extLst>
              <a:ext uri="{FF2B5EF4-FFF2-40B4-BE49-F238E27FC236}">
                <a16:creationId xmlns:a16="http://schemas.microsoft.com/office/drawing/2014/main" id="{3F6E3057-5888-265A-D91D-A520C029F999}"/>
              </a:ext>
            </a:extLst>
          </p:cNvPr>
          <p:cNvSpPr/>
          <p:nvPr/>
        </p:nvSpPr>
        <p:spPr>
          <a:xfrm>
            <a:off x="8661400" y="4400550"/>
            <a:ext cx="2578100" cy="2044700"/>
          </a:xfrm>
          <a:prstGeom prst="hexagon">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5093E1CA-C21E-1435-911A-184599C38C8A}"/>
              </a:ext>
            </a:extLst>
          </p:cNvPr>
          <p:cNvSpPr txBox="1"/>
          <p:nvPr/>
        </p:nvSpPr>
        <p:spPr>
          <a:xfrm rot="10800000" flipV="1">
            <a:off x="889000" y="4934803"/>
            <a:ext cx="2197100" cy="830997"/>
          </a:xfrm>
          <a:prstGeom prst="rect">
            <a:avLst/>
          </a:prstGeom>
          <a:noFill/>
        </p:spPr>
        <p:txBody>
          <a:bodyPr wrap="square" rtlCol="0">
            <a:spAutoFit/>
          </a:bodyPr>
          <a:lstStyle/>
          <a:p>
            <a:r>
              <a:rPr lang="en-US" sz="2400" dirty="0"/>
              <a:t>EDA &amp; Data Processing</a:t>
            </a:r>
            <a:endParaRPr lang="en-IN" sz="2400" dirty="0"/>
          </a:p>
        </p:txBody>
      </p:sp>
      <p:sp>
        <p:nvSpPr>
          <p:cNvPr id="14" name="TextBox 13">
            <a:extLst>
              <a:ext uri="{FF2B5EF4-FFF2-40B4-BE49-F238E27FC236}">
                <a16:creationId xmlns:a16="http://schemas.microsoft.com/office/drawing/2014/main" id="{80FA22D5-CA1A-028C-E5F1-1A38D0842514}"/>
              </a:ext>
            </a:extLst>
          </p:cNvPr>
          <p:cNvSpPr txBox="1"/>
          <p:nvPr/>
        </p:nvSpPr>
        <p:spPr>
          <a:xfrm>
            <a:off x="3175000" y="3969603"/>
            <a:ext cx="1346200" cy="830997"/>
          </a:xfrm>
          <a:prstGeom prst="rect">
            <a:avLst/>
          </a:prstGeom>
          <a:noFill/>
        </p:spPr>
        <p:txBody>
          <a:bodyPr wrap="square" rtlCol="0">
            <a:spAutoFit/>
          </a:bodyPr>
          <a:lstStyle/>
          <a:p>
            <a:r>
              <a:rPr lang="en-US" dirty="0"/>
              <a:t>  </a:t>
            </a:r>
            <a:r>
              <a:rPr lang="en-US" sz="2400" dirty="0"/>
              <a:t>Model     Building</a:t>
            </a:r>
            <a:endParaRPr lang="en-IN" sz="2400" dirty="0"/>
          </a:p>
        </p:txBody>
      </p:sp>
      <p:sp>
        <p:nvSpPr>
          <p:cNvPr id="15" name="TextBox 14">
            <a:extLst>
              <a:ext uri="{FF2B5EF4-FFF2-40B4-BE49-F238E27FC236}">
                <a16:creationId xmlns:a16="http://schemas.microsoft.com/office/drawing/2014/main" id="{CF881B6E-7053-219F-6670-9C7C0993F2D1}"/>
              </a:ext>
            </a:extLst>
          </p:cNvPr>
          <p:cNvSpPr txBox="1"/>
          <p:nvPr/>
        </p:nvSpPr>
        <p:spPr>
          <a:xfrm>
            <a:off x="4813299" y="2705258"/>
            <a:ext cx="2565401" cy="1200329"/>
          </a:xfrm>
          <a:prstGeom prst="rect">
            <a:avLst/>
          </a:prstGeom>
          <a:noFill/>
        </p:spPr>
        <p:txBody>
          <a:bodyPr wrap="square" rtlCol="0">
            <a:spAutoFit/>
          </a:bodyPr>
          <a:lstStyle/>
          <a:p>
            <a:r>
              <a:rPr lang="en-US" sz="2400" dirty="0"/>
              <a:t> Fine-Tuning  &amp;     Data Augmentation </a:t>
            </a:r>
            <a:endParaRPr lang="en-IN" sz="2400" dirty="0"/>
          </a:p>
        </p:txBody>
      </p:sp>
      <p:sp>
        <p:nvSpPr>
          <p:cNvPr id="16" name="TextBox 15">
            <a:extLst>
              <a:ext uri="{FF2B5EF4-FFF2-40B4-BE49-F238E27FC236}">
                <a16:creationId xmlns:a16="http://schemas.microsoft.com/office/drawing/2014/main" id="{90682F08-56FB-9806-02A6-1D6AE14B35DA}"/>
              </a:ext>
            </a:extLst>
          </p:cNvPr>
          <p:cNvSpPr txBox="1"/>
          <p:nvPr/>
        </p:nvSpPr>
        <p:spPr>
          <a:xfrm>
            <a:off x="7251699" y="4016801"/>
            <a:ext cx="1282700" cy="830997"/>
          </a:xfrm>
          <a:prstGeom prst="rect">
            <a:avLst/>
          </a:prstGeom>
          <a:noFill/>
        </p:spPr>
        <p:txBody>
          <a:bodyPr wrap="square" rtlCol="0">
            <a:spAutoFit/>
          </a:bodyPr>
          <a:lstStyle/>
          <a:p>
            <a:r>
              <a:rPr lang="en-US" sz="2400" dirty="0"/>
              <a:t>Transfer Learning</a:t>
            </a:r>
            <a:endParaRPr lang="en-IN" sz="2400" dirty="0"/>
          </a:p>
        </p:txBody>
      </p:sp>
      <p:sp>
        <p:nvSpPr>
          <p:cNvPr id="18" name="TextBox 17">
            <a:extLst>
              <a:ext uri="{FF2B5EF4-FFF2-40B4-BE49-F238E27FC236}">
                <a16:creationId xmlns:a16="http://schemas.microsoft.com/office/drawing/2014/main" id="{1C5D5F7A-9270-7DEF-EAA1-DB570A68043B}"/>
              </a:ext>
            </a:extLst>
          </p:cNvPr>
          <p:cNvSpPr txBox="1"/>
          <p:nvPr/>
        </p:nvSpPr>
        <p:spPr>
          <a:xfrm>
            <a:off x="9245601" y="5007401"/>
            <a:ext cx="1536700" cy="830997"/>
          </a:xfrm>
          <a:prstGeom prst="rect">
            <a:avLst/>
          </a:prstGeom>
          <a:noFill/>
        </p:spPr>
        <p:txBody>
          <a:bodyPr wrap="square" rtlCol="0">
            <a:spAutoFit/>
          </a:bodyPr>
          <a:lstStyle/>
          <a:p>
            <a:r>
              <a:rPr lang="en-US" sz="2400" dirty="0"/>
              <a:t>   Model Evaluation</a:t>
            </a:r>
            <a:endParaRPr lang="en-IN" sz="2400" dirty="0"/>
          </a:p>
        </p:txBody>
      </p:sp>
      <p:pic>
        <p:nvPicPr>
          <p:cNvPr id="20" name="Graphic 19" descr="Cursor">
            <a:extLst>
              <a:ext uri="{FF2B5EF4-FFF2-40B4-BE49-F238E27FC236}">
                <a16:creationId xmlns:a16="http://schemas.microsoft.com/office/drawing/2014/main" id="{4256AC21-D46C-ECD9-3804-7B617153D1E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454400" y="4766953"/>
            <a:ext cx="603250" cy="607895"/>
          </a:xfrm>
          <a:prstGeom prst="rect">
            <a:avLst/>
          </a:prstGeom>
        </p:spPr>
      </p:pic>
    </p:spTree>
    <p:extLst>
      <p:ext uri="{BB962C8B-B14F-4D97-AF65-F5344CB8AC3E}">
        <p14:creationId xmlns:p14="http://schemas.microsoft.com/office/powerpoint/2010/main" val="334764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35000">
              <a:schemeClr val="bg2"/>
            </a:gs>
            <a:gs pos="100000">
              <a:schemeClr val="accent1">
                <a:lumMod val="75000"/>
              </a:schemeClr>
            </a:gs>
          </a:gsLst>
          <a:path path="circle">
            <a:fillToRect l="100000" t="100000"/>
          </a:path>
        </a:gradFill>
        <a:effectLst/>
      </p:bgPr>
    </p:bg>
    <p:spTree>
      <p:nvGrpSpPr>
        <p:cNvPr id="1" name=""/>
        <p:cNvGrpSpPr/>
        <p:nvPr/>
      </p:nvGrpSpPr>
      <p:grpSpPr>
        <a:xfrm>
          <a:off x="0" y="0"/>
          <a:ext cx="0" cy="0"/>
          <a:chOff x="0" y="0"/>
          <a:chExt cx="0" cy="0"/>
        </a:xfrm>
      </p:grpSpPr>
      <p:sp>
        <p:nvSpPr>
          <p:cNvPr id="3" name="Block Arc 2">
            <a:extLst>
              <a:ext uri="{FF2B5EF4-FFF2-40B4-BE49-F238E27FC236}">
                <a16:creationId xmlns:a16="http://schemas.microsoft.com/office/drawing/2014/main" id="{9FE8ABD5-4636-4A17-66A6-13B5803B1357}"/>
              </a:ext>
            </a:extLst>
          </p:cNvPr>
          <p:cNvSpPr/>
          <p:nvPr/>
        </p:nvSpPr>
        <p:spPr>
          <a:xfrm>
            <a:off x="0" y="0"/>
            <a:ext cx="4902200" cy="4724400"/>
          </a:xfrm>
          <a:prstGeom prst="blockArc">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 name="TextBox 1">
            <a:extLst>
              <a:ext uri="{FF2B5EF4-FFF2-40B4-BE49-F238E27FC236}">
                <a16:creationId xmlns:a16="http://schemas.microsoft.com/office/drawing/2014/main" id="{EB5F922F-E5DC-3008-593A-04B0D957D7E1}"/>
              </a:ext>
            </a:extLst>
          </p:cNvPr>
          <p:cNvSpPr txBox="1"/>
          <p:nvPr/>
        </p:nvSpPr>
        <p:spPr>
          <a:xfrm>
            <a:off x="711200" y="533400"/>
            <a:ext cx="3924300" cy="707886"/>
          </a:xfrm>
          <a:prstGeom prst="rect">
            <a:avLst/>
          </a:prstGeom>
          <a:noFill/>
        </p:spPr>
        <p:txBody>
          <a:bodyPr wrap="square" rtlCol="0">
            <a:spAutoFit/>
          </a:bodyPr>
          <a:lstStyle/>
          <a:p>
            <a:r>
              <a:rPr lang="en-IN" sz="4000" dirty="0"/>
              <a:t>METHODOLOGY </a:t>
            </a:r>
          </a:p>
        </p:txBody>
      </p:sp>
      <p:pic>
        <p:nvPicPr>
          <p:cNvPr id="7" name="Graphic 6" descr="Lightbulb and gear">
            <a:extLst>
              <a:ext uri="{FF2B5EF4-FFF2-40B4-BE49-F238E27FC236}">
                <a16:creationId xmlns:a16="http://schemas.microsoft.com/office/drawing/2014/main" id="{CB033C41-27DF-2D17-3B39-EB8F7494933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21100" y="1317486"/>
            <a:ext cx="914400" cy="914400"/>
          </a:xfrm>
          <a:prstGeom prst="rect">
            <a:avLst/>
          </a:prstGeom>
        </p:spPr>
      </p:pic>
      <p:sp>
        <p:nvSpPr>
          <p:cNvPr id="8" name="Hexagon 7">
            <a:extLst>
              <a:ext uri="{FF2B5EF4-FFF2-40B4-BE49-F238E27FC236}">
                <a16:creationId xmlns:a16="http://schemas.microsoft.com/office/drawing/2014/main" id="{1BD15FF4-5BF8-677C-C173-5CD7AC3634C9}"/>
              </a:ext>
            </a:extLst>
          </p:cNvPr>
          <p:cNvSpPr/>
          <p:nvPr/>
        </p:nvSpPr>
        <p:spPr>
          <a:xfrm>
            <a:off x="381000" y="4385101"/>
            <a:ext cx="2578100" cy="2044700"/>
          </a:xfrm>
          <a:prstGeom prst="hexagon">
            <a:avLst/>
          </a:prstGeom>
          <a:solidFill>
            <a:schemeClr val="tx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Hexagon 8">
            <a:extLst>
              <a:ext uri="{FF2B5EF4-FFF2-40B4-BE49-F238E27FC236}">
                <a16:creationId xmlns:a16="http://schemas.microsoft.com/office/drawing/2014/main" id="{9F38EBA5-AF9B-4420-3D9B-9F11041A32DF}"/>
              </a:ext>
            </a:extLst>
          </p:cNvPr>
          <p:cNvSpPr/>
          <p:nvPr/>
        </p:nvSpPr>
        <p:spPr>
          <a:xfrm>
            <a:off x="2451100" y="3378200"/>
            <a:ext cx="2578100" cy="2044700"/>
          </a:xfrm>
          <a:prstGeom prst="hexagon">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Hexagon 9">
            <a:extLst>
              <a:ext uri="{FF2B5EF4-FFF2-40B4-BE49-F238E27FC236}">
                <a16:creationId xmlns:a16="http://schemas.microsoft.com/office/drawing/2014/main" id="{B0A37C18-D47C-AD80-C88E-62F485533DB5}"/>
              </a:ext>
            </a:extLst>
          </p:cNvPr>
          <p:cNvSpPr/>
          <p:nvPr/>
        </p:nvSpPr>
        <p:spPr>
          <a:xfrm>
            <a:off x="4521200" y="2355850"/>
            <a:ext cx="2578100" cy="2044700"/>
          </a:xfrm>
          <a:prstGeom prst="hexagon">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Hexagon 10">
            <a:extLst>
              <a:ext uri="{FF2B5EF4-FFF2-40B4-BE49-F238E27FC236}">
                <a16:creationId xmlns:a16="http://schemas.microsoft.com/office/drawing/2014/main" id="{8796ED84-0B07-9DB2-A7C8-F5462448B27C}"/>
              </a:ext>
            </a:extLst>
          </p:cNvPr>
          <p:cNvSpPr/>
          <p:nvPr/>
        </p:nvSpPr>
        <p:spPr>
          <a:xfrm>
            <a:off x="6591300" y="3378200"/>
            <a:ext cx="2578100" cy="2044700"/>
          </a:xfrm>
          <a:prstGeom prst="hexagon">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Hexagon 11">
            <a:extLst>
              <a:ext uri="{FF2B5EF4-FFF2-40B4-BE49-F238E27FC236}">
                <a16:creationId xmlns:a16="http://schemas.microsoft.com/office/drawing/2014/main" id="{3F6E3057-5888-265A-D91D-A520C029F999}"/>
              </a:ext>
            </a:extLst>
          </p:cNvPr>
          <p:cNvSpPr/>
          <p:nvPr/>
        </p:nvSpPr>
        <p:spPr>
          <a:xfrm>
            <a:off x="8661400" y="4400550"/>
            <a:ext cx="2578100" cy="2044700"/>
          </a:xfrm>
          <a:prstGeom prst="hexagon">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5093E1CA-C21E-1435-911A-184599C38C8A}"/>
              </a:ext>
            </a:extLst>
          </p:cNvPr>
          <p:cNvSpPr txBox="1"/>
          <p:nvPr/>
        </p:nvSpPr>
        <p:spPr>
          <a:xfrm rot="10800000" flipV="1">
            <a:off x="889000" y="4934803"/>
            <a:ext cx="2197100" cy="830997"/>
          </a:xfrm>
          <a:prstGeom prst="rect">
            <a:avLst/>
          </a:prstGeom>
          <a:noFill/>
        </p:spPr>
        <p:txBody>
          <a:bodyPr wrap="square" rtlCol="0">
            <a:spAutoFit/>
          </a:bodyPr>
          <a:lstStyle/>
          <a:p>
            <a:r>
              <a:rPr lang="en-US" sz="2400" dirty="0"/>
              <a:t>EDA &amp; Data Processing</a:t>
            </a:r>
            <a:endParaRPr lang="en-IN" sz="2400" dirty="0"/>
          </a:p>
        </p:txBody>
      </p:sp>
      <p:sp>
        <p:nvSpPr>
          <p:cNvPr id="14" name="TextBox 13">
            <a:extLst>
              <a:ext uri="{FF2B5EF4-FFF2-40B4-BE49-F238E27FC236}">
                <a16:creationId xmlns:a16="http://schemas.microsoft.com/office/drawing/2014/main" id="{80FA22D5-CA1A-028C-E5F1-1A38D0842514}"/>
              </a:ext>
            </a:extLst>
          </p:cNvPr>
          <p:cNvSpPr txBox="1"/>
          <p:nvPr/>
        </p:nvSpPr>
        <p:spPr>
          <a:xfrm>
            <a:off x="3175000" y="3969603"/>
            <a:ext cx="1346200" cy="830997"/>
          </a:xfrm>
          <a:prstGeom prst="rect">
            <a:avLst/>
          </a:prstGeom>
          <a:noFill/>
        </p:spPr>
        <p:txBody>
          <a:bodyPr wrap="square" rtlCol="0">
            <a:spAutoFit/>
          </a:bodyPr>
          <a:lstStyle/>
          <a:p>
            <a:r>
              <a:rPr lang="en-US" dirty="0"/>
              <a:t>  </a:t>
            </a:r>
            <a:r>
              <a:rPr lang="en-US" sz="2400" dirty="0"/>
              <a:t>Model     Building</a:t>
            </a:r>
            <a:endParaRPr lang="en-IN" sz="2400" dirty="0"/>
          </a:p>
        </p:txBody>
      </p:sp>
      <p:sp>
        <p:nvSpPr>
          <p:cNvPr id="15" name="TextBox 14">
            <a:extLst>
              <a:ext uri="{FF2B5EF4-FFF2-40B4-BE49-F238E27FC236}">
                <a16:creationId xmlns:a16="http://schemas.microsoft.com/office/drawing/2014/main" id="{CF881B6E-7053-219F-6670-9C7C0993F2D1}"/>
              </a:ext>
            </a:extLst>
          </p:cNvPr>
          <p:cNvSpPr txBox="1"/>
          <p:nvPr/>
        </p:nvSpPr>
        <p:spPr>
          <a:xfrm>
            <a:off x="4813299" y="2705258"/>
            <a:ext cx="2565401" cy="1200329"/>
          </a:xfrm>
          <a:prstGeom prst="rect">
            <a:avLst/>
          </a:prstGeom>
          <a:noFill/>
        </p:spPr>
        <p:txBody>
          <a:bodyPr wrap="square" rtlCol="0">
            <a:spAutoFit/>
          </a:bodyPr>
          <a:lstStyle/>
          <a:p>
            <a:r>
              <a:rPr lang="en-US" sz="2400" dirty="0"/>
              <a:t> Fine-Tuning  &amp;     Data Augmentation </a:t>
            </a:r>
            <a:endParaRPr lang="en-IN" sz="2400" dirty="0"/>
          </a:p>
        </p:txBody>
      </p:sp>
      <p:sp>
        <p:nvSpPr>
          <p:cNvPr id="16" name="TextBox 15">
            <a:extLst>
              <a:ext uri="{FF2B5EF4-FFF2-40B4-BE49-F238E27FC236}">
                <a16:creationId xmlns:a16="http://schemas.microsoft.com/office/drawing/2014/main" id="{90682F08-56FB-9806-02A6-1D6AE14B35DA}"/>
              </a:ext>
            </a:extLst>
          </p:cNvPr>
          <p:cNvSpPr txBox="1"/>
          <p:nvPr/>
        </p:nvSpPr>
        <p:spPr>
          <a:xfrm>
            <a:off x="7251699" y="4016801"/>
            <a:ext cx="1282700" cy="830997"/>
          </a:xfrm>
          <a:prstGeom prst="rect">
            <a:avLst/>
          </a:prstGeom>
          <a:noFill/>
        </p:spPr>
        <p:txBody>
          <a:bodyPr wrap="square" rtlCol="0">
            <a:spAutoFit/>
          </a:bodyPr>
          <a:lstStyle/>
          <a:p>
            <a:r>
              <a:rPr lang="en-US" sz="2400" dirty="0"/>
              <a:t>Transfer Learning</a:t>
            </a:r>
            <a:endParaRPr lang="en-IN" sz="2400" dirty="0"/>
          </a:p>
        </p:txBody>
      </p:sp>
      <p:sp>
        <p:nvSpPr>
          <p:cNvPr id="18" name="TextBox 17">
            <a:extLst>
              <a:ext uri="{FF2B5EF4-FFF2-40B4-BE49-F238E27FC236}">
                <a16:creationId xmlns:a16="http://schemas.microsoft.com/office/drawing/2014/main" id="{1C5D5F7A-9270-7DEF-EAA1-DB570A68043B}"/>
              </a:ext>
            </a:extLst>
          </p:cNvPr>
          <p:cNvSpPr txBox="1"/>
          <p:nvPr/>
        </p:nvSpPr>
        <p:spPr>
          <a:xfrm>
            <a:off x="9245601" y="5007401"/>
            <a:ext cx="1536700" cy="830997"/>
          </a:xfrm>
          <a:prstGeom prst="rect">
            <a:avLst/>
          </a:prstGeom>
          <a:noFill/>
        </p:spPr>
        <p:txBody>
          <a:bodyPr wrap="square" rtlCol="0">
            <a:spAutoFit/>
          </a:bodyPr>
          <a:lstStyle/>
          <a:p>
            <a:r>
              <a:rPr lang="en-US" sz="2400" dirty="0"/>
              <a:t>   Model Evaluation</a:t>
            </a:r>
            <a:endParaRPr lang="en-IN" sz="2400" dirty="0"/>
          </a:p>
        </p:txBody>
      </p:sp>
      <p:pic>
        <p:nvPicPr>
          <p:cNvPr id="20" name="Graphic 19" descr="Cursor">
            <a:extLst>
              <a:ext uri="{FF2B5EF4-FFF2-40B4-BE49-F238E27FC236}">
                <a16:creationId xmlns:a16="http://schemas.microsoft.com/office/drawing/2014/main" id="{4256AC21-D46C-ECD9-3804-7B617153D1E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80050" y="3792655"/>
            <a:ext cx="603250" cy="607895"/>
          </a:xfrm>
          <a:prstGeom prst="rect">
            <a:avLst/>
          </a:prstGeom>
        </p:spPr>
      </p:pic>
    </p:spTree>
    <p:extLst>
      <p:ext uri="{BB962C8B-B14F-4D97-AF65-F5344CB8AC3E}">
        <p14:creationId xmlns:p14="http://schemas.microsoft.com/office/powerpoint/2010/main" val="106185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60000"/>
                <a:lumOff val="40000"/>
              </a:schemeClr>
            </a:gs>
            <a:gs pos="100000">
              <a:srgbClr val="B8D3BE"/>
            </a:gs>
          </a:gsLst>
          <a:lin ang="5400000" scaled="1"/>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A75B5A-85C5-8C1C-878B-7C11EA1838A0}"/>
              </a:ext>
            </a:extLst>
          </p:cNvPr>
          <p:cNvSpPr txBox="1"/>
          <p:nvPr/>
        </p:nvSpPr>
        <p:spPr>
          <a:xfrm>
            <a:off x="990600" y="371475"/>
            <a:ext cx="6486525" cy="1754326"/>
          </a:xfrm>
          <a:prstGeom prst="rect">
            <a:avLst/>
          </a:prstGeom>
          <a:noFill/>
        </p:spPr>
        <p:txBody>
          <a:bodyPr wrap="square" rtlCol="0">
            <a:spAutoFit/>
          </a:bodyPr>
          <a:lstStyle/>
          <a:p>
            <a:r>
              <a:rPr lang="en-US" sz="5400" dirty="0">
                <a:solidFill>
                  <a:schemeClr val="accent2">
                    <a:lumMod val="75000"/>
                  </a:schemeClr>
                </a:solidFill>
              </a:rPr>
              <a:t>ADVANCING FIRE DETECTION WITH CNN</a:t>
            </a:r>
            <a:r>
              <a:rPr lang="en-US" sz="5400" dirty="0"/>
              <a:t> </a:t>
            </a:r>
            <a:endParaRPr lang="en-IN" sz="5400" dirty="0"/>
          </a:p>
        </p:txBody>
      </p:sp>
      <p:pic>
        <p:nvPicPr>
          <p:cNvPr id="4" name="Graphic 3" descr="Fire">
            <a:extLst>
              <a:ext uri="{FF2B5EF4-FFF2-40B4-BE49-F238E27FC236}">
                <a16:creationId xmlns:a16="http://schemas.microsoft.com/office/drawing/2014/main" id="{3B10FC9C-6CDA-E79D-0C9C-4C76258814A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6000" y="-1488755"/>
            <a:ext cx="914400" cy="914400"/>
          </a:xfrm>
          <a:prstGeom prst="rect">
            <a:avLst/>
          </a:prstGeom>
        </p:spPr>
      </p:pic>
      <p:pic>
        <p:nvPicPr>
          <p:cNvPr id="6" name="Picture 5">
            <a:extLst>
              <a:ext uri="{FF2B5EF4-FFF2-40B4-BE49-F238E27FC236}">
                <a16:creationId xmlns:a16="http://schemas.microsoft.com/office/drawing/2014/main" id="{26EDAAF0-1761-0541-CF12-32BE6EA53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6500" y="2953816"/>
            <a:ext cx="10337566" cy="4208601"/>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
        <p:nvSpPr>
          <p:cNvPr id="3" name="Flowchart: Data 2">
            <a:extLst>
              <a:ext uri="{FF2B5EF4-FFF2-40B4-BE49-F238E27FC236}">
                <a16:creationId xmlns:a16="http://schemas.microsoft.com/office/drawing/2014/main" id="{0C3D92DD-6872-E0FF-B1CF-8673D5882B1F}"/>
              </a:ext>
            </a:extLst>
          </p:cNvPr>
          <p:cNvSpPr/>
          <p:nvPr/>
        </p:nvSpPr>
        <p:spPr>
          <a:xfrm>
            <a:off x="9839325" y="-1451868"/>
            <a:ext cx="825500" cy="1231900"/>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 name="Flowchart: Data 4">
            <a:extLst>
              <a:ext uri="{FF2B5EF4-FFF2-40B4-BE49-F238E27FC236}">
                <a16:creationId xmlns:a16="http://schemas.microsoft.com/office/drawing/2014/main" id="{42FC6901-10D0-89B3-448B-19C967A810BB}"/>
              </a:ext>
            </a:extLst>
          </p:cNvPr>
          <p:cNvSpPr/>
          <p:nvPr/>
        </p:nvSpPr>
        <p:spPr>
          <a:xfrm>
            <a:off x="10664825" y="-1475943"/>
            <a:ext cx="825500" cy="1231900"/>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7" name="Flowchart: Data 6">
            <a:extLst>
              <a:ext uri="{FF2B5EF4-FFF2-40B4-BE49-F238E27FC236}">
                <a16:creationId xmlns:a16="http://schemas.microsoft.com/office/drawing/2014/main" id="{34974C1A-6202-1032-7D19-938D9F53C05E}"/>
              </a:ext>
            </a:extLst>
          </p:cNvPr>
          <p:cNvSpPr/>
          <p:nvPr/>
        </p:nvSpPr>
        <p:spPr>
          <a:xfrm>
            <a:off x="11366500" y="-1427481"/>
            <a:ext cx="825500" cy="1231900"/>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cxnSp>
        <p:nvCxnSpPr>
          <p:cNvPr id="9" name="Straight Connector 8">
            <a:extLst>
              <a:ext uri="{FF2B5EF4-FFF2-40B4-BE49-F238E27FC236}">
                <a16:creationId xmlns:a16="http://schemas.microsoft.com/office/drawing/2014/main" id="{5835BE7D-641D-C898-D2ED-6DD9507310D9}"/>
              </a:ext>
            </a:extLst>
          </p:cNvPr>
          <p:cNvCxnSpPr>
            <a:cxnSpLocks/>
          </p:cNvCxnSpPr>
          <p:nvPr/>
        </p:nvCxnSpPr>
        <p:spPr>
          <a:xfrm flipV="1">
            <a:off x="1114425" y="-467295"/>
            <a:ext cx="4851400" cy="16738"/>
          </a:xfrm>
          <a:prstGeom prst="line">
            <a:avLst/>
          </a:prstGeom>
        </p:spPr>
        <p:style>
          <a:lnRef idx="3">
            <a:schemeClr val="dk1"/>
          </a:lnRef>
          <a:fillRef idx="0">
            <a:schemeClr val="dk1"/>
          </a:fillRef>
          <a:effectRef idx="2">
            <a:schemeClr val="dk1"/>
          </a:effectRef>
          <a:fontRef idx="minor">
            <a:schemeClr val="tx1"/>
          </a:fontRef>
        </p:style>
      </p:cxnSp>
      <p:cxnSp>
        <p:nvCxnSpPr>
          <p:cNvPr id="11" name="Straight Connector 10">
            <a:extLst>
              <a:ext uri="{FF2B5EF4-FFF2-40B4-BE49-F238E27FC236}">
                <a16:creationId xmlns:a16="http://schemas.microsoft.com/office/drawing/2014/main" id="{FFD13523-55AD-AAD9-8D10-A233DB2FD41C}"/>
              </a:ext>
            </a:extLst>
          </p:cNvPr>
          <p:cNvCxnSpPr>
            <a:cxnSpLocks/>
          </p:cNvCxnSpPr>
          <p:nvPr/>
        </p:nvCxnSpPr>
        <p:spPr>
          <a:xfrm>
            <a:off x="990600" y="7176775"/>
            <a:ext cx="6362700" cy="0"/>
          </a:xfrm>
          <a:prstGeom prst="line">
            <a:avLst/>
          </a:prstGeom>
        </p:spPr>
        <p:style>
          <a:lnRef idx="3">
            <a:schemeClr val="dk1"/>
          </a:lnRef>
          <a:fillRef idx="0">
            <a:schemeClr val="dk1"/>
          </a:fillRef>
          <a:effectRef idx="2">
            <a:schemeClr val="dk1"/>
          </a:effectRef>
          <a:fontRef idx="minor">
            <a:schemeClr val="tx1"/>
          </a:fontRef>
        </p:style>
      </p:cxnSp>
      <p:pic>
        <p:nvPicPr>
          <p:cNvPr id="14" name="Graphic 13" descr="Open quotation mark">
            <a:extLst>
              <a:ext uri="{FF2B5EF4-FFF2-40B4-BE49-F238E27FC236}">
                <a16:creationId xmlns:a16="http://schemas.microsoft.com/office/drawing/2014/main" id="{B54F736C-D7B5-8FEA-1C48-1A67766C6FD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55160" y="-1293118"/>
            <a:ext cx="914400" cy="914400"/>
          </a:xfrm>
          <a:prstGeom prst="rect">
            <a:avLst/>
          </a:prstGeom>
        </p:spPr>
      </p:pic>
      <p:pic>
        <p:nvPicPr>
          <p:cNvPr id="16" name="Graphic 15" descr="Closed quotation mark">
            <a:extLst>
              <a:ext uri="{FF2B5EF4-FFF2-40B4-BE49-F238E27FC236}">
                <a16:creationId xmlns:a16="http://schemas.microsoft.com/office/drawing/2014/main" id="{6E1599B3-1A35-EBBC-F7FD-01D5AEB9F36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170846" y="1067322"/>
            <a:ext cx="914400" cy="914400"/>
          </a:xfrm>
          <a:prstGeom prst="rect">
            <a:avLst/>
          </a:prstGeom>
        </p:spPr>
      </p:pic>
      <p:sp>
        <p:nvSpPr>
          <p:cNvPr id="8" name="TextBox 7">
            <a:extLst>
              <a:ext uri="{FF2B5EF4-FFF2-40B4-BE49-F238E27FC236}">
                <a16:creationId xmlns:a16="http://schemas.microsoft.com/office/drawing/2014/main" id="{7131AB34-632D-0DCB-09D8-B7D0928AF04E}"/>
              </a:ext>
            </a:extLst>
          </p:cNvPr>
          <p:cNvSpPr txBox="1"/>
          <p:nvPr/>
        </p:nvSpPr>
        <p:spPr>
          <a:xfrm>
            <a:off x="15304018" y="4413225"/>
            <a:ext cx="1231265" cy="584775"/>
          </a:xfrm>
          <a:prstGeom prst="rect">
            <a:avLst/>
          </a:prstGeom>
          <a:solidFill>
            <a:schemeClr val="bg1"/>
          </a:solidFill>
          <a:effectLst>
            <a:outerShdw blurRad="50800" dist="38100" dir="5400000" algn="t" rotWithShape="0">
              <a:prstClr val="black">
                <a:alpha val="40000"/>
              </a:prstClr>
            </a:outerShdw>
          </a:effectLst>
        </p:spPr>
        <p:txBody>
          <a:bodyPr wrap="square" rtlCol="0">
            <a:spAutoFit/>
          </a:bodyPr>
          <a:lstStyle/>
          <a:p>
            <a:r>
              <a:rPr lang="en-US" sz="1600" dirty="0"/>
              <a:t>Real – Time Image Feed</a:t>
            </a:r>
            <a:endParaRPr lang="en-IN" sz="1600" dirty="0"/>
          </a:p>
        </p:txBody>
      </p:sp>
    </p:spTree>
    <p:extLst>
      <p:ext uri="{BB962C8B-B14F-4D97-AF65-F5344CB8AC3E}">
        <p14:creationId xmlns:p14="http://schemas.microsoft.com/office/powerpoint/2010/main" val="3945357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35000">
              <a:schemeClr val="bg2"/>
            </a:gs>
            <a:gs pos="100000">
              <a:schemeClr val="accent1">
                <a:lumMod val="75000"/>
              </a:schemeClr>
            </a:gs>
          </a:gsLst>
          <a:path path="circle">
            <a:fillToRect l="100000" t="100000"/>
          </a:path>
        </a:gradFill>
        <a:effectLst/>
      </p:bgPr>
    </p:bg>
    <p:spTree>
      <p:nvGrpSpPr>
        <p:cNvPr id="1" name=""/>
        <p:cNvGrpSpPr/>
        <p:nvPr/>
      </p:nvGrpSpPr>
      <p:grpSpPr>
        <a:xfrm>
          <a:off x="0" y="0"/>
          <a:ext cx="0" cy="0"/>
          <a:chOff x="0" y="0"/>
          <a:chExt cx="0" cy="0"/>
        </a:xfrm>
      </p:grpSpPr>
      <p:sp>
        <p:nvSpPr>
          <p:cNvPr id="3" name="Block Arc 2">
            <a:extLst>
              <a:ext uri="{FF2B5EF4-FFF2-40B4-BE49-F238E27FC236}">
                <a16:creationId xmlns:a16="http://schemas.microsoft.com/office/drawing/2014/main" id="{9FE8ABD5-4636-4A17-66A6-13B5803B1357}"/>
              </a:ext>
            </a:extLst>
          </p:cNvPr>
          <p:cNvSpPr/>
          <p:nvPr/>
        </p:nvSpPr>
        <p:spPr>
          <a:xfrm>
            <a:off x="0" y="0"/>
            <a:ext cx="4902200" cy="4724400"/>
          </a:xfrm>
          <a:prstGeom prst="blockArc">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 name="TextBox 1">
            <a:extLst>
              <a:ext uri="{FF2B5EF4-FFF2-40B4-BE49-F238E27FC236}">
                <a16:creationId xmlns:a16="http://schemas.microsoft.com/office/drawing/2014/main" id="{EB5F922F-E5DC-3008-593A-04B0D957D7E1}"/>
              </a:ext>
            </a:extLst>
          </p:cNvPr>
          <p:cNvSpPr txBox="1"/>
          <p:nvPr/>
        </p:nvSpPr>
        <p:spPr>
          <a:xfrm>
            <a:off x="711200" y="533400"/>
            <a:ext cx="3924300" cy="707886"/>
          </a:xfrm>
          <a:prstGeom prst="rect">
            <a:avLst/>
          </a:prstGeom>
          <a:noFill/>
        </p:spPr>
        <p:txBody>
          <a:bodyPr wrap="square" rtlCol="0">
            <a:spAutoFit/>
          </a:bodyPr>
          <a:lstStyle/>
          <a:p>
            <a:r>
              <a:rPr lang="en-IN" sz="4000" dirty="0"/>
              <a:t>METHODOLOGY </a:t>
            </a:r>
          </a:p>
        </p:txBody>
      </p:sp>
      <p:pic>
        <p:nvPicPr>
          <p:cNvPr id="7" name="Graphic 6" descr="Lightbulb and gear">
            <a:extLst>
              <a:ext uri="{FF2B5EF4-FFF2-40B4-BE49-F238E27FC236}">
                <a16:creationId xmlns:a16="http://schemas.microsoft.com/office/drawing/2014/main" id="{CB033C41-27DF-2D17-3B39-EB8F7494933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21100" y="1317486"/>
            <a:ext cx="914400" cy="914400"/>
          </a:xfrm>
          <a:prstGeom prst="rect">
            <a:avLst/>
          </a:prstGeom>
        </p:spPr>
      </p:pic>
      <p:sp>
        <p:nvSpPr>
          <p:cNvPr id="8" name="Hexagon 7">
            <a:extLst>
              <a:ext uri="{FF2B5EF4-FFF2-40B4-BE49-F238E27FC236}">
                <a16:creationId xmlns:a16="http://schemas.microsoft.com/office/drawing/2014/main" id="{1BD15FF4-5BF8-677C-C173-5CD7AC3634C9}"/>
              </a:ext>
            </a:extLst>
          </p:cNvPr>
          <p:cNvSpPr/>
          <p:nvPr/>
        </p:nvSpPr>
        <p:spPr>
          <a:xfrm>
            <a:off x="381000" y="4385101"/>
            <a:ext cx="2578100" cy="2044700"/>
          </a:xfrm>
          <a:prstGeom prst="hexagon">
            <a:avLst/>
          </a:prstGeom>
          <a:solidFill>
            <a:schemeClr val="tx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Hexagon 8">
            <a:extLst>
              <a:ext uri="{FF2B5EF4-FFF2-40B4-BE49-F238E27FC236}">
                <a16:creationId xmlns:a16="http://schemas.microsoft.com/office/drawing/2014/main" id="{9F38EBA5-AF9B-4420-3D9B-9F11041A32DF}"/>
              </a:ext>
            </a:extLst>
          </p:cNvPr>
          <p:cNvSpPr/>
          <p:nvPr/>
        </p:nvSpPr>
        <p:spPr>
          <a:xfrm>
            <a:off x="2451100" y="3378200"/>
            <a:ext cx="2578100" cy="2044700"/>
          </a:xfrm>
          <a:prstGeom prst="hexagon">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Hexagon 9">
            <a:extLst>
              <a:ext uri="{FF2B5EF4-FFF2-40B4-BE49-F238E27FC236}">
                <a16:creationId xmlns:a16="http://schemas.microsoft.com/office/drawing/2014/main" id="{B0A37C18-D47C-AD80-C88E-62F485533DB5}"/>
              </a:ext>
            </a:extLst>
          </p:cNvPr>
          <p:cNvSpPr/>
          <p:nvPr/>
        </p:nvSpPr>
        <p:spPr>
          <a:xfrm>
            <a:off x="4521200" y="2355850"/>
            <a:ext cx="2578100" cy="2044700"/>
          </a:xfrm>
          <a:prstGeom prst="hexagon">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Hexagon 10">
            <a:extLst>
              <a:ext uri="{FF2B5EF4-FFF2-40B4-BE49-F238E27FC236}">
                <a16:creationId xmlns:a16="http://schemas.microsoft.com/office/drawing/2014/main" id="{8796ED84-0B07-9DB2-A7C8-F5462448B27C}"/>
              </a:ext>
            </a:extLst>
          </p:cNvPr>
          <p:cNvSpPr/>
          <p:nvPr/>
        </p:nvSpPr>
        <p:spPr>
          <a:xfrm>
            <a:off x="6591300" y="3378200"/>
            <a:ext cx="2578100" cy="2044700"/>
          </a:xfrm>
          <a:prstGeom prst="hexagon">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Hexagon 11">
            <a:extLst>
              <a:ext uri="{FF2B5EF4-FFF2-40B4-BE49-F238E27FC236}">
                <a16:creationId xmlns:a16="http://schemas.microsoft.com/office/drawing/2014/main" id="{3F6E3057-5888-265A-D91D-A520C029F999}"/>
              </a:ext>
            </a:extLst>
          </p:cNvPr>
          <p:cNvSpPr/>
          <p:nvPr/>
        </p:nvSpPr>
        <p:spPr>
          <a:xfrm>
            <a:off x="8661400" y="4400550"/>
            <a:ext cx="2578100" cy="2044700"/>
          </a:xfrm>
          <a:prstGeom prst="hexagon">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5093E1CA-C21E-1435-911A-184599C38C8A}"/>
              </a:ext>
            </a:extLst>
          </p:cNvPr>
          <p:cNvSpPr txBox="1"/>
          <p:nvPr/>
        </p:nvSpPr>
        <p:spPr>
          <a:xfrm rot="10800000" flipV="1">
            <a:off x="889000" y="4934803"/>
            <a:ext cx="2197100" cy="830997"/>
          </a:xfrm>
          <a:prstGeom prst="rect">
            <a:avLst/>
          </a:prstGeom>
          <a:noFill/>
        </p:spPr>
        <p:txBody>
          <a:bodyPr wrap="square" rtlCol="0">
            <a:spAutoFit/>
          </a:bodyPr>
          <a:lstStyle/>
          <a:p>
            <a:r>
              <a:rPr lang="en-US" sz="2400" dirty="0"/>
              <a:t>EDA &amp; Data Processing</a:t>
            </a:r>
            <a:endParaRPr lang="en-IN" sz="2400" dirty="0"/>
          </a:p>
        </p:txBody>
      </p:sp>
      <p:sp>
        <p:nvSpPr>
          <p:cNvPr id="14" name="TextBox 13">
            <a:extLst>
              <a:ext uri="{FF2B5EF4-FFF2-40B4-BE49-F238E27FC236}">
                <a16:creationId xmlns:a16="http://schemas.microsoft.com/office/drawing/2014/main" id="{80FA22D5-CA1A-028C-E5F1-1A38D0842514}"/>
              </a:ext>
            </a:extLst>
          </p:cNvPr>
          <p:cNvSpPr txBox="1"/>
          <p:nvPr/>
        </p:nvSpPr>
        <p:spPr>
          <a:xfrm>
            <a:off x="3175000" y="3969603"/>
            <a:ext cx="1346200" cy="830997"/>
          </a:xfrm>
          <a:prstGeom prst="rect">
            <a:avLst/>
          </a:prstGeom>
          <a:noFill/>
        </p:spPr>
        <p:txBody>
          <a:bodyPr wrap="square" rtlCol="0">
            <a:spAutoFit/>
          </a:bodyPr>
          <a:lstStyle/>
          <a:p>
            <a:r>
              <a:rPr lang="en-US" dirty="0"/>
              <a:t>  </a:t>
            </a:r>
            <a:r>
              <a:rPr lang="en-US" sz="2400" dirty="0"/>
              <a:t>Model     Building</a:t>
            </a:r>
            <a:endParaRPr lang="en-IN" sz="2400" dirty="0"/>
          </a:p>
        </p:txBody>
      </p:sp>
      <p:sp>
        <p:nvSpPr>
          <p:cNvPr id="15" name="TextBox 14">
            <a:extLst>
              <a:ext uri="{FF2B5EF4-FFF2-40B4-BE49-F238E27FC236}">
                <a16:creationId xmlns:a16="http://schemas.microsoft.com/office/drawing/2014/main" id="{CF881B6E-7053-219F-6670-9C7C0993F2D1}"/>
              </a:ext>
            </a:extLst>
          </p:cNvPr>
          <p:cNvSpPr txBox="1"/>
          <p:nvPr/>
        </p:nvSpPr>
        <p:spPr>
          <a:xfrm>
            <a:off x="4813299" y="2705258"/>
            <a:ext cx="2565401" cy="1200329"/>
          </a:xfrm>
          <a:prstGeom prst="rect">
            <a:avLst/>
          </a:prstGeom>
          <a:noFill/>
        </p:spPr>
        <p:txBody>
          <a:bodyPr wrap="square" rtlCol="0">
            <a:spAutoFit/>
          </a:bodyPr>
          <a:lstStyle/>
          <a:p>
            <a:r>
              <a:rPr lang="en-US" sz="2400" dirty="0"/>
              <a:t> Fine-Tuning  &amp;     Data Augmentation </a:t>
            </a:r>
            <a:endParaRPr lang="en-IN" sz="2400" dirty="0"/>
          </a:p>
        </p:txBody>
      </p:sp>
      <p:sp>
        <p:nvSpPr>
          <p:cNvPr id="16" name="TextBox 15">
            <a:extLst>
              <a:ext uri="{FF2B5EF4-FFF2-40B4-BE49-F238E27FC236}">
                <a16:creationId xmlns:a16="http://schemas.microsoft.com/office/drawing/2014/main" id="{90682F08-56FB-9806-02A6-1D6AE14B35DA}"/>
              </a:ext>
            </a:extLst>
          </p:cNvPr>
          <p:cNvSpPr txBox="1"/>
          <p:nvPr/>
        </p:nvSpPr>
        <p:spPr>
          <a:xfrm>
            <a:off x="7251699" y="4016801"/>
            <a:ext cx="1282700" cy="830997"/>
          </a:xfrm>
          <a:prstGeom prst="rect">
            <a:avLst/>
          </a:prstGeom>
          <a:noFill/>
        </p:spPr>
        <p:txBody>
          <a:bodyPr wrap="square" rtlCol="0">
            <a:spAutoFit/>
          </a:bodyPr>
          <a:lstStyle/>
          <a:p>
            <a:r>
              <a:rPr lang="en-US" sz="2400" dirty="0"/>
              <a:t>Transfer Learning</a:t>
            </a:r>
            <a:endParaRPr lang="en-IN" sz="2400" dirty="0"/>
          </a:p>
        </p:txBody>
      </p:sp>
      <p:sp>
        <p:nvSpPr>
          <p:cNvPr id="18" name="TextBox 17">
            <a:extLst>
              <a:ext uri="{FF2B5EF4-FFF2-40B4-BE49-F238E27FC236}">
                <a16:creationId xmlns:a16="http://schemas.microsoft.com/office/drawing/2014/main" id="{1C5D5F7A-9270-7DEF-EAA1-DB570A68043B}"/>
              </a:ext>
            </a:extLst>
          </p:cNvPr>
          <p:cNvSpPr txBox="1"/>
          <p:nvPr/>
        </p:nvSpPr>
        <p:spPr>
          <a:xfrm>
            <a:off x="9245601" y="5007401"/>
            <a:ext cx="1536700" cy="830997"/>
          </a:xfrm>
          <a:prstGeom prst="rect">
            <a:avLst/>
          </a:prstGeom>
          <a:noFill/>
        </p:spPr>
        <p:txBody>
          <a:bodyPr wrap="square" rtlCol="0">
            <a:spAutoFit/>
          </a:bodyPr>
          <a:lstStyle/>
          <a:p>
            <a:r>
              <a:rPr lang="en-US" sz="2400" dirty="0"/>
              <a:t>   Model Evaluation</a:t>
            </a:r>
            <a:endParaRPr lang="en-IN" sz="2400" dirty="0"/>
          </a:p>
        </p:txBody>
      </p:sp>
      <p:pic>
        <p:nvPicPr>
          <p:cNvPr id="20" name="Graphic 19" descr="Cursor">
            <a:extLst>
              <a:ext uri="{FF2B5EF4-FFF2-40B4-BE49-F238E27FC236}">
                <a16:creationId xmlns:a16="http://schemas.microsoft.com/office/drawing/2014/main" id="{4256AC21-D46C-ECD9-3804-7B617153D1E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91424" y="4815004"/>
            <a:ext cx="603250" cy="607895"/>
          </a:xfrm>
          <a:prstGeom prst="rect">
            <a:avLst/>
          </a:prstGeom>
        </p:spPr>
      </p:pic>
    </p:spTree>
    <p:extLst>
      <p:ext uri="{BB962C8B-B14F-4D97-AF65-F5344CB8AC3E}">
        <p14:creationId xmlns:p14="http://schemas.microsoft.com/office/powerpoint/2010/main" val="9450064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35000">
              <a:schemeClr val="bg2"/>
            </a:gs>
            <a:gs pos="100000">
              <a:schemeClr val="accent1">
                <a:lumMod val="75000"/>
              </a:schemeClr>
            </a:gs>
          </a:gsLst>
          <a:path path="circle">
            <a:fillToRect l="100000" t="100000"/>
          </a:path>
        </a:gradFill>
        <a:effectLst/>
      </p:bgPr>
    </p:bg>
    <p:spTree>
      <p:nvGrpSpPr>
        <p:cNvPr id="1" name=""/>
        <p:cNvGrpSpPr/>
        <p:nvPr/>
      </p:nvGrpSpPr>
      <p:grpSpPr>
        <a:xfrm>
          <a:off x="0" y="0"/>
          <a:ext cx="0" cy="0"/>
          <a:chOff x="0" y="0"/>
          <a:chExt cx="0" cy="0"/>
        </a:xfrm>
      </p:grpSpPr>
      <p:sp>
        <p:nvSpPr>
          <p:cNvPr id="3" name="Block Arc 2">
            <a:extLst>
              <a:ext uri="{FF2B5EF4-FFF2-40B4-BE49-F238E27FC236}">
                <a16:creationId xmlns:a16="http://schemas.microsoft.com/office/drawing/2014/main" id="{9FE8ABD5-4636-4A17-66A6-13B5803B1357}"/>
              </a:ext>
            </a:extLst>
          </p:cNvPr>
          <p:cNvSpPr/>
          <p:nvPr/>
        </p:nvSpPr>
        <p:spPr>
          <a:xfrm>
            <a:off x="0" y="0"/>
            <a:ext cx="4902200" cy="4724400"/>
          </a:xfrm>
          <a:prstGeom prst="blockArc">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 name="TextBox 1">
            <a:extLst>
              <a:ext uri="{FF2B5EF4-FFF2-40B4-BE49-F238E27FC236}">
                <a16:creationId xmlns:a16="http://schemas.microsoft.com/office/drawing/2014/main" id="{EB5F922F-E5DC-3008-593A-04B0D957D7E1}"/>
              </a:ext>
            </a:extLst>
          </p:cNvPr>
          <p:cNvSpPr txBox="1"/>
          <p:nvPr/>
        </p:nvSpPr>
        <p:spPr>
          <a:xfrm>
            <a:off x="711200" y="533400"/>
            <a:ext cx="3924300" cy="707886"/>
          </a:xfrm>
          <a:prstGeom prst="rect">
            <a:avLst/>
          </a:prstGeom>
          <a:noFill/>
        </p:spPr>
        <p:txBody>
          <a:bodyPr wrap="square" rtlCol="0">
            <a:spAutoFit/>
          </a:bodyPr>
          <a:lstStyle/>
          <a:p>
            <a:r>
              <a:rPr lang="en-IN" sz="4000" dirty="0"/>
              <a:t>METHODOLOGY </a:t>
            </a:r>
          </a:p>
        </p:txBody>
      </p:sp>
      <p:pic>
        <p:nvPicPr>
          <p:cNvPr id="7" name="Graphic 6" descr="Lightbulb and gear">
            <a:extLst>
              <a:ext uri="{FF2B5EF4-FFF2-40B4-BE49-F238E27FC236}">
                <a16:creationId xmlns:a16="http://schemas.microsoft.com/office/drawing/2014/main" id="{CB033C41-27DF-2D17-3B39-EB8F7494933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21100" y="1317486"/>
            <a:ext cx="914400" cy="914400"/>
          </a:xfrm>
          <a:prstGeom prst="rect">
            <a:avLst/>
          </a:prstGeom>
        </p:spPr>
      </p:pic>
      <p:sp>
        <p:nvSpPr>
          <p:cNvPr id="8" name="Hexagon 7">
            <a:extLst>
              <a:ext uri="{FF2B5EF4-FFF2-40B4-BE49-F238E27FC236}">
                <a16:creationId xmlns:a16="http://schemas.microsoft.com/office/drawing/2014/main" id="{1BD15FF4-5BF8-677C-C173-5CD7AC3634C9}"/>
              </a:ext>
            </a:extLst>
          </p:cNvPr>
          <p:cNvSpPr/>
          <p:nvPr/>
        </p:nvSpPr>
        <p:spPr>
          <a:xfrm>
            <a:off x="381000" y="4385101"/>
            <a:ext cx="2578100" cy="2044700"/>
          </a:xfrm>
          <a:prstGeom prst="hexagon">
            <a:avLst/>
          </a:prstGeom>
          <a:solidFill>
            <a:schemeClr val="tx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Hexagon 8">
            <a:extLst>
              <a:ext uri="{FF2B5EF4-FFF2-40B4-BE49-F238E27FC236}">
                <a16:creationId xmlns:a16="http://schemas.microsoft.com/office/drawing/2014/main" id="{9F38EBA5-AF9B-4420-3D9B-9F11041A32DF}"/>
              </a:ext>
            </a:extLst>
          </p:cNvPr>
          <p:cNvSpPr/>
          <p:nvPr/>
        </p:nvSpPr>
        <p:spPr>
          <a:xfrm>
            <a:off x="2451100" y="3378200"/>
            <a:ext cx="2578100" cy="2044700"/>
          </a:xfrm>
          <a:prstGeom prst="hexagon">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Hexagon 9">
            <a:extLst>
              <a:ext uri="{FF2B5EF4-FFF2-40B4-BE49-F238E27FC236}">
                <a16:creationId xmlns:a16="http://schemas.microsoft.com/office/drawing/2014/main" id="{B0A37C18-D47C-AD80-C88E-62F485533DB5}"/>
              </a:ext>
            </a:extLst>
          </p:cNvPr>
          <p:cNvSpPr/>
          <p:nvPr/>
        </p:nvSpPr>
        <p:spPr>
          <a:xfrm>
            <a:off x="4521200" y="2355850"/>
            <a:ext cx="2578100" cy="2044700"/>
          </a:xfrm>
          <a:prstGeom prst="hexagon">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Hexagon 10">
            <a:extLst>
              <a:ext uri="{FF2B5EF4-FFF2-40B4-BE49-F238E27FC236}">
                <a16:creationId xmlns:a16="http://schemas.microsoft.com/office/drawing/2014/main" id="{8796ED84-0B07-9DB2-A7C8-F5462448B27C}"/>
              </a:ext>
            </a:extLst>
          </p:cNvPr>
          <p:cNvSpPr/>
          <p:nvPr/>
        </p:nvSpPr>
        <p:spPr>
          <a:xfrm>
            <a:off x="6591300" y="3378200"/>
            <a:ext cx="2578100" cy="2044700"/>
          </a:xfrm>
          <a:prstGeom prst="hexagon">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Hexagon 11">
            <a:extLst>
              <a:ext uri="{FF2B5EF4-FFF2-40B4-BE49-F238E27FC236}">
                <a16:creationId xmlns:a16="http://schemas.microsoft.com/office/drawing/2014/main" id="{3F6E3057-5888-265A-D91D-A520C029F999}"/>
              </a:ext>
            </a:extLst>
          </p:cNvPr>
          <p:cNvSpPr/>
          <p:nvPr/>
        </p:nvSpPr>
        <p:spPr>
          <a:xfrm>
            <a:off x="8661400" y="4400550"/>
            <a:ext cx="2578100" cy="2044700"/>
          </a:xfrm>
          <a:prstGeom prst="hexagon">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5093E1CA-C21E-1435-911A-184599C38C8A}"/>
              </a:ext>
            </a:extLst>
          </p:cNvPr>
          <p:cNvSpPr txBox="1"/>
          <p:nvPr/>
        </p:nvSpPr>
        <p:spPr>
          <a:xfrm rot="10800000" flipV="1">
            <a:off x="889000" y="4934803"/>
            <a:ext cx="2197100" cy="830997"/>
          </a:xfrm>
          <a:prstGeom prst="rect">
            <a:avLst/>
          </a:prstGeom>
          <a:noFill/>
        </p:spPr>
        <p:txBody>
          <a:bodyPr wrap="square" rtlCol="0">
            <a:spAutoFit/>
          </a:bodyPr>
          <a:lstStyle/>
          <a:p>
            <a:r>
              <a:rPr lang="en-US" sz="2400" dirty="0"/>
              <a:t>EDA &amp; Data Processing</a:t>
            </a:r>
            <a:endParaRPr lang="en-IN" sz="2400" dirty="0"/>
          </a:p>
        </p:txBody>
      </p:sp>
      <p:sp>
        <p:nvSpPr>
          <p:cNvPr id="14" name="TextBox 13">
            <a:extLst>
              <a:ext uri="{FF2B5EF4-FFF2-40B4-BE49-F238E27FC236}">
                <a16:creationId xmlns:a16="http://schemas.microsoft.com/office/drawing/2014/main" id="{80FA22D5-CA1A-028C-E5F1-1A38D0842514}"/>
              </a:ext>
            </a:extLst>
          </p:cNvPr>
          <p:cNvSpPr txBox="1"/>
          <p:nvPr/>
        </p:nvSpPr>
        <p:spPr>
          <a:xfrm>
            <a:off x="3175000" y="3969603"/>
            <a:ext cx="1346200" cy="830997"/>
          </a:xfrm>
          <a:prstGeom prst="rect">
            <a:avLst/>
          </a:prstGeom>
          <a:noFill/>
        </p:spPr>
        <p:txBody>
          <a:bodyPr wrap="square" rtlCol="0">
            <a:spAutoFit/>
          </a:bodyPr>
          <a:lstStyle/>
          <a:p>
            <a:r>
              <a:rPr lang="en-US" dirty="0"/>
              <a:t>  </a:t>
            </a:r>
            <a:r>
              <a:rPr lang="en-US" sz="2400" dirty="0"/>
              <a:t>Model     Building</a:t>
            </a:r>
            <a:endParaRPr lang="en-IN" sz="2400" dirty="0"/>
          </a:p>
        </p:txBody>
      </p:sp>
      <p:sp>
        <p:nvSpPr>
          <p:cNvPr id="15" name="TextBox 14">
            <a:extLst>
              <a:ext uri="{FF2B5EF4-FFF2-40B4-BE49-F238E27FC236}">
                <a16:creationId xmlns:a16="http://schemas.microsoft.com/office/drawing/2014/main" id="{CF881B6E-7053-219F-6670-9C7C0993F2D1}"/>
              </a:ext>
            </a:extLst>
          </p:cNvPr>
          <p:cNvSpPr txBox="1"/>
          <p:nvPr/>
        </p:nvSpPr>
        <p:spPr>
          <a:xfrm>
            <a:off x="4813299" y="2705258"/>
            <a:ext cx="2565401" cy="1200329"/>
          </a:xfrm>
          <a:prstGeom prst="rect">
            <a:avLst/>
          </a:prstGeom>
          <a:noFill/>
        </p:spPr>
        <p:txBody>
          <a:bodyPr wrap="square" rtlCol="0">
            <a:spAutoFit/>
          </a:bodyPr>
          <a:lstStyle/>
          <a:p>
            <a:r>
              <a:rPr lang="en-US" sz="2400" dirty="0"/>
              <a:t> Fine-Tuning  &amp;     Data Augmentation </a:t>
            </a:r>
            <a:endParaRPr lang="en-IN" sz="2400" dirty="0"/>
          </a:p>
        </p:txBody>
      </p:sp>
      <p:sp>
        <p:nvSpPr>
          <p:cNvPr id="16" name="TextBox 15">
            <a:extLst>
              <a:ext uri="{FF2B5EF4-FFF2-40B4-BE49-F238E27FC236}">
                <a16:creationId xmlns:a16="http://schemas.microsoft.com/office/drawing/2014/main" id="{90682F08-56FB-9806-02A6-1D6AE14B35DA}"/>
              </a:ext>
            </a:extLst>
          </p:cNvPr>
          <p:cNvSpPr txBox="1"/>
          <p:nvPr/>
        </p:nvSpPr>
        <p:spPr>
          <a:xfrm>
            <a:off x="7251699" y="4016801"/>
            <a:ext cx="1282700" cy="830997"/>
          </a:xfrm>
          <a:prstGeom prst="rect">
            <a:avLst/>
          </a:prstGeom>
          <a:noFill/>
        </p:spPr>
        <p:txBody>
          <a:bodyPr wrap="square" rtlCol="0">
            <a:spAutoFit/>
          </a:bodyPr>
          <a:lstStyle/>
          <a:p>
            <a:r>
              <a:rPr lang="en-US" sz="2400" dirty="0"/>
              <a:t>Transfer Learning</a:t>
            </a:r>
            <a:endParaRPr lang="en-IN" sz="2400" dirty="0"/>
          </a:p>
        </p:txBody>
      </p:sp>
      <p:sp>
        <p:nvSpPr>
          <p:cNvPr id="18" name="TextBox 17">
            <a:extLst>
              <a:ext uri="{FF2B5EF4-FFF2-40B4-BE49-F238E27FC236}">
                <a16:creationId xmlns:a16="http://schemas.microsoft.com/office/drawing/2014/main" id="{1C5D5F7A-9270-7DEF-EAA1-DB570A68043B}"/>
              </a:ext>
            </a:extLst>
          </p:cNvPr>
          <p:cNvSpPr txBox="1"/>
          <p:nvPr/>
        </p:nvSpPr>
        <p:spPr>
          <a:xfrm>
            <a:off x="9245601" y="5007401"/>
            <a:ext cx="1536700" cy="830997"/>
          </a:xfrm>
          <a:prstGeom prst="rect">
            <a:avLst/>
          </a:prstGeom>
          <a:noFill/>
        </p:spPr>
        <p:txBody>
          <a:bodyPr wrap="square" rtlCol="0">
            <a:spAutoFit/>
          </a:bodyPr>
          <a:lstStyle/>
          <a:p>
            <a:r>
              <a:rPr lang="en-US" sz="2400" dirty="0"/>
              <a:t>   Model Evaluation</a:t>
            </a:r>
            <a:endParaRPr lang="en-IN" sz="2400" dirty="0"/>
          </a:p>
        </p:txBody>
      </p:sp>
      <p:pic>
        <p:nvPicPr>
          <p:cNvPr id="20" name="Graphic 19" descr="Cursor">
            <a:extLst>
              <a:ext uri="{FF2B5EF4-FFF2-40B4-BE49-F238E27FC236}">
                <a16:creationId xmlns:a16="http://schemas.microsoft.com/office/drawing/2014/main" id="{4256AC21-D46C-ECD9-3804-7B617153D1E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712326" y="5836834"/>
            <a:ext cx="603250" cy="607895"/>
          </a:xfrm>
          <a:prstGeom prst="rect">
            <a:avLst/>
          </a:prstGeom>
        </p:spPr>
      </p:pic>
    </p:spTree>
    <p:extLst>
      <p:ext uri="{BB962C8B-B14F-4D97-AF65-F5344CB8AC3E}">
        <p14:creationId xmlns:p14="http://schemas.microsoft.com/office/powerpoint/2010/main" val="35635827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20000"/>
                <a:lumOff val="80000"/>
              </a:schemeClr>
            </a:gs>
            <a:gs pos="100000">
              <a:schemeClr val="accent6">
                <a:lumMod val="60000"/>
                <a:lumOff val="4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56BEF-A8CF-F1EB-8A86-CB57449BC51C}"/>
              </a:ext>
            </a:extLst>
          </p:cNvPr>
          <p:cNvSpPr txBox="1"/>
          <p:nvPr/>
        </p:nvSpPr>
        <p:spPr>
          <a:xfrm>
            <a:off x="413385" y="248285"/>
            <a:ext cx="4276725" cy="707886"/>
          </a:xfrm>
          <a:prstGeom prst="rect">
            <a:avLst/>
          </a:prstGeom>
          <a:noFill/>
        </p:spPr>
        <p:txBody>
          <a:bodyPr wrap="square" rtlCol="0">
            <a:spAutoFit/>
          </a:bodyPr>
          <a:lstStyle/>
          <a:p>
            <a:r>
              <a:rPr lang="en-IN" sz="4000" dirty="0"/>
              <a:t>EDA Report</a:t>
            </a:r>
          </a:p>
        </p:txBody>
      </p:sp>
      <p:sp>
        <p:nvSpPr>
          <p:cNvPr id="3" name="TextBox 2">
            <a:extLst>
              <a:ext uri="{FF2B5EF4-FFF2-40B4-BE49-F238E27FC236}">
                <a16:creationId xmlns:a16="http://schemas.microsoft.com/office/drawing/2014/main" id="{A7B4FDD9-568A-8176-D898-25F2DE18D484}"/>
              </a:ext>
            </a:extLst>
          </p:cNvPr>
          <p:cNvSpPr txBox="1"/>
          <p:nvPr/>
        </p:nvSpPr>
        <p:spPr>
          <a:xfrm>
            <a:off x="812800" y="956171"/>
            <a:ext cx="10637520"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The EDA analysis revealed that the dataset contains a balanced distribution of fire and non-fire samples. </a:t>
            </a:r>
          </a:p>
          <a:p>
            <a:pPr marL="285750" indent="-285750">
              <a:buFont typeface="Arial" panose="020B0604020202020204" pitchFamily="34" charset="0"/>
              <a:buChar char="•"/>
            </a:pPr>
            <a:r>
              <a:rPr lang="en-US" sz="2400" dirty="0"/>
              <a:t>This analysis visually illustrates the differences in intensity of the initial color channel among the sample images, offering insights into potential patterns or distinctions in image content associated with that particular channel.</a:t>
            </a:r>
            <a:endParaRPr lang="en-IN" sz="2400" dirty="0"/>
          </a:p>
        </p:txBody>
      </p:sp>
      <p:pic>
        <p:nvPicPr>
          <p:cNvPr id="5" name="Picture 4">
            <a:extLst>
              <a:ext uri="{FF2B5EF4-FFF2-40B4-BE49-F238E27FC236}">
                <a16:creationId xmlns:a16="http://schemas.microsoft.com/office/drawing/2014/main" id="{88B885AD-4FD7-5602-B42F-0022E0211E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01227" y="3050683"/>
            <a:ext cx="4511040" cy="3228413"/>
          </a:xfrm>
          <a:prstGeom prst="rect">
            <a:avLst/>
          </a:prstGeom>
        </p:spPr>
      </p:pic>
      <p:pic>
        <p:nvPicPr>
          <p:cNvPr id="7" name="Picture 6">
            <a:extLst>
              <a:ext uri="{FF2B5EF4-FFF2-40B4-BE49-F238E27FC236}">
                <a16:creationId xmlns:a16="http://schemas.microsoft.com/office/drawing/2014/main" id="{71E67D53-E4BC-9334-3935-0BFACDEE2E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70670" y="2564299"/>
            <a:ext cx="4206953" cy="3228413"/>
          </a:xfrm>
          <a:prstGeom prst="rect">
            <a:avLst/>
          </a:prstGeom>
        </p:spPr>
      </p:pic>
    </p:spTree>
    <p:extLst>
      <p:ext uri="{BB962C8B-B14F-4D97-AF65-F5344CB8AC3E}">
        <p14:creationId xmlns:p14="http://schemas.microsoft.com/office/powerpoint/2010/main" val="64150781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20000"/>
                <a:lumOff val="80000"/>
              </a:schemeClr>
            </a:gs>
            <a:gs pos="100000">
              <a:schemeClr val="accent6">
                <a:lumMod val="60000"/>
                <a:lumOff val="4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56BEF-A8CF-F1EB-8A86-CB57449BC51C}"/>
              </a:ext>
            </a:extLst>
          </p:cNvPr>
          <p:cNvSpPr txBox="1"/>
          <p:nvPr/>
        </p:nvSpPr>
        <p:spPr>
          <a:xfrm>
            <a:off x="413385" y="248285"/>
            <a:ext cx="4276725" cy="707886"/>
          </a:xfrm>
          <a:prstGeom prst="rect">
            <a:avLst/>
          </a:prstGeom>
          <a:noFill/>
        </p:spPr>
        <p:txBody>
          <a:bodyPr wrap="square" rtlCol="0">
            <a:spAutoFit/>
          </a:bodyPr>
          <a:lstStyle/>
          <a:p>
            <a:r>
              <a:rPr lang="en-IN" sz="4000" dirty="0"/>
              <a:t>EDA Report</a:t>
            </a:r>
          </a:p>
        </p:txBody>
      </p:sp>
      <p:sp>
        <p:nvSpPr>
          <p:cNvPr id="3" name="TextBox 2">
            <a:extLst>
              <a:ext uri="{FF2B5EF4-FFF2-40B4-BE49-F238E27FC236}">
                <a16:creationId xmlns:a16="http://schemas.microsoft.com/office/drawing/2014/main" id="{A7B4FDD9-568A-8176-D898-25F2DE18D484}"/>
              </a:ext>
            </a:extLst>
          </p:cNvPr>
          <p:cNvSpPr txBox="1"/>
          <p:nvPr/>
        </p:nvSpPr>
        <p:spPr>
          <a:xfrm>
            <a:off x="812800" y="956171"/>
            <a:ext cx="10637520"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The EDA analysis revealed that the dataset contains a balanced distribution of fire and non-fire samples. </a:t>
            </a:r>
          </a:p>
          <a:p>
            <a:pPr marL="285750" indent="-285750">
              <a:buFont typeface="Arial" panose="020B0604020202020204" pitchFamily="34" charset="0"/>
              <a:buChar char="•"/>
            </a:pPr>
            <a:r>
              <a:rPr lang="en-US" sz="2400" dirty="0"/>
              <a:t>This analysis visually illustrates the differences in intensity of the initial color channel among the sample images, offering insights into potential patterns or distinctions in image content associated with that particular channel.</a:t>
            </a:r>
            <a:endParaRPr lang="en-IN" sz="2400" dirty="0"/>
          </a:p>
        </p:txBody>
      </p:sp>
      <p:pic>
        <p:nvPicPr>
          <p:cNvPr id="5" name="Picture 4">
            <a:extLst>
              <a:ext uri="{FF2B5EF4-FFF2-40B4-BE49-F238E27FC236}">
                <a16:creationId xmlns:a16="http://schemas.microsoft.com/office/drawing/2014/main" id="{88B885AD-4FD7-5602-B42F-0022E0211E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360" y="3284147"/>
            <a:ext cx="4511040" cy="3228413"/>
          </a:xfrm>
          <a:prstGeom prst="rect">
            <a:avLst/>
          </a:prstGeom>
        </p:spPr>
      </p:pic>
      <p:pic>
        <p:nvPicPr>
          <p:cNvPr id="7" name="Picture 6">
            <a:extLst>
              <a:ext uri="{FF2B5EF4-FFF2-40B4-BE49-F238E27FC236}">
                <a16:creationId xmlns:a16="http://schemas.microsoft.com/office/drawing/2014/main" id="{71E67D53-E4BC-9334-3935-0BFACDEE2E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202" y="3284146"/>
            <a:ext cx="4206953" cy="3228413"/>
          </a:xfrm>
          <a:prstGeom prst="rect">
            <a:avLst/>
          </a:prstGeom>
        </p:spPr>
      </p:pic>
    </p:spTree>
    <p:extLst>
      <p:ext uri="{BB962C8B-B14F-4D97-AF65-F5344CB8AC3E}">
        <p14:creationId xmlns:p14="http://schemas.microsoft.com/office/powerpoint/2010/main" val="22127019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20000"/>
                <a:lumOff val="80000"/>
              </a:schemeClr>
            </a:gs>
            <a:gs pos="100000">
              <a:schemeClr val="accent6">
                <a:lumMod val="60000"/>
                <a:lumOff val="40000"/>
              </a:schemeClr>
            </a:gs>
          </a:gsLst>
          <a:path path="rect">
            <a:fillToRect l="100000" t="100000"/>
          </a:path>
          <a:tileRect r="-100000" b="-100000"/>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B681F8-271D-EAE3-F03B-23F636DF2D51}"/>
              </a:ext>
            </a:extLst>
          </p:cNvPr>
          <p:cNvSpPr txBox="1"/>
          <p:nvPr/>
        </p:nvSpPr>
        <p:spPr>
          <a:xfrm>
            <a:off x="914399" y="577193"/>
            <a:ext cx="4276725" cy="707886"/>
          </a:xfrm>
          <a:prstGeom prst="rect">
            <a:avLst/>
          </a:prstGeom>
          <a:noFill/>
        </p:spPr>
        <p:txBody>
          <a:bodyPr wrap="square" rtlCol="0">
            <a:spAutoFit/>
          </a:bodyPr>
          <a:lstStyle/>
          <a:p>
            <a:r>
              <a:rPr lang="en-IN" sz="4000" dirty="0"/>
              <a:t>EDA Report </a:t>
            </a:r>
          </a:p>
        </p:txBody>
      </p:sp>
      <p:sp>
        <p:nvSpPr>
          <p:cNvPr id="3" name="TextBox 2">
            <a:extLst>
              <a:ext uri="{FF2B5EF4-FFF2-40B4-BE49-F238E27FC236}">
                <a16:creationId xmlns:a16="http://schemas.microsoft.com/office/drawing/2014/main" id="{0401619B-2430-8937-10CD-016DE1E59E3D}"/>
              </a:ext>
            </a:extLst>
          </p:cNvPr>
          <p:cNvSpPr txBox="1"/>
          <p:nvPr/>
        </p:nvSpPr>
        <p:spPr>
          <a:xfrm>
            <a:off x="527684" y="1543685"/>
            <a:ext cx="6340475"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Utilizing matplotlib' s side-by-side visualization, we compared fire and non-fire images, facilitating a comprehensive understanding of their inherent data characteristics </a:t>
            </a:r>
          </a:p>
          <a:p>
            <a:pPr marL="285750" indent="-285750">
              <a:buFont typeface="Arial" panose="020B0604020202020204" pitchFamily="34" charset="0"/>
              <a:buChar char="•"/>
            </a:pPr>
            <a:r>
              <a:rPr lang="en-US" sz="2400" dirty="0"/>
              <a:t>Generated diverse images through augmentation techniques from a representative sample image of the selected class, highlighting increased data variation</a:t>
            </a:r>
            <a:endParaRPr lang="en-IN" sz="2400" dirty="0"/>
          </a:p>
        </p:txBody>
      </p:sp>
      <p:pic>
        <p:nvPicPr>
          <p:cNvPr id="5" name="Picture 4">
            <a:extLst>
              <a:ext uri="{FF2B5EF4-FFF2-40B4-BE49-F238E27FC236}">
                <a16:creationId xmlns:a16="http://schemas.microsoft.com/office/drawing/2014/main" id="{E4B20F05-B024-FF50-FB7F-D0563F8396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68159" y="-3076318"/>
            <a:ext cx="2346323" cy="2195870"/>
          </a:xfrm>
          <a:prstGeom prst="rect">
            <a:avLst/>
          </a:prstGeom>
        </p:spPr>
      </p:pic>
      <p:pic>
        <p:nvPicPr>
          <p:cNvPr id="7" name="Picture 6">
            <a:extLst>
              <a:ext uri="{FF2B5EF4-FFF2-40B4-BE49-F238E27FC236}">
                <a16:creationId xmlns:a16="http://schemas.microsoft.com/office/drawing/2014/main" id="{DA6700FD-78CD-ABD5-B355-E929689BE9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26170" y="7349342"/>
            <a:ext cx="4866640" cy="2858978"/>
          </a:xfrm>
          <a:prstGeom prst="rect">
            <a:avLst/>
          </a:prstGeom>
        </p:spPr>
      </p:pic>
      <p:pic>
        <p:nvPicPr>
          <p:cNvPr id="9" name="Picture 8">
            <a:extLst>
              <a:ext uri="{FF2B5EF4-FFF2-40B4-BE49-F238E27FC236}">
                <a16:creationId xmlns:a16="http://schemas.microsoft.com/office/drawing/2014/main" id="{DD1DE638-D85C-5C46-1DAF-D2E857712B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6497" y="-2940131"/>
            <a:ext cx="2315842" cy="2195870"/>
          </a:xfrm>
          <a:prstGeom prst="rect">
            <a:avLst/>
          </a:prstGeom>
        </p:spPr>
      </p:pic>
    </p:spTree>
    <p:extLst>
      <p:ext uri="{BB962C8B-B14F-4D97-AF65-F5344CB8AC3E}">
        <p14:creationId xmlns:p14="http://schemas.microsoft.com/office/powerpoint/2010/main" val="23550842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20000"/>
                <a:lumOff val="80000"/>
              </a:schemeClr>
            </a:gs>
            <a:gs pos="100000">
              <a:schemeClr val="accent6">
                <a:lumMod val="60000"/>
                <a:lumOff val="40000"/>
              </a:schemeClr>
            </a:gs>
          </a:gsLst>
          <a:path path="rect">
            <a:fillToRect l="100000" t="100000"/>
          </a:path>
          <a:tileRect r="-100000" b="-100000"/>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B681F8-271D-EAE3-F03B-23F636DF2D51}"/>
              </a:ext>
            </a:extLst>
          </p:cNvPr>
          <p:cNvSpPr txBox="1"/>
          <p:nvPr/>
        </p:nvSpPr>
        <p:spPr>
          <a:xfrm>
            <a:off x="914399" y="577193"/>
            <a:ext cx="4276725" cy="707886"/>
          </a:xfrm>
          <a:prstGeom prst="rect">
            <a:avLst/>
          </a:prstGeom>
          <a:noFill/>
        </p:spPr>
        <p:txBody>
          <a:bodyPr wrap="square" rtlCol="0">
            <a:spAutoFit/>
          </a:bodyPr>
          <a:lstStyle/>
          <a:p>
            <a:r>
              <a:rPr lang="en-IN" sz="4000" dirty="0"/>
              <a:t>EDA Report </a:t>
            </a:r>
          </a:p>
        </p:txBody>
      </p:sp>
      <p:sp>
        <p:nvSpPr>
          <p:cNvPr id="3" name="TextBox 2">
            <a:extLst>
              <a:ext uri="{FF2B5EF4-FFF2-40B4-BE49-F238E27FC236}">
                <a16:creationId xmlns:a16="http://schemas.microsoft.com/office/drawing/2014/main" id="{0401619B-2430-8937-10CD-016DE1E59E3D}"/>
              </a:ext>
            </a:extLst>
          </p:cNvPr>
          <p:cNvSpPr txBox="1"/>
          <p:nvPr/>
        </p:nvSpPr>
        <p:spPr>
          <a:xfrm>
            <a:off x="527684" y="1543685"/>
            <a:ext cx="6340475"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Utilizing matplotlib' s side-by-side visualization, we compared fire and non-fire images, facilitating a comprehensive understanding of their inherent data characteristics </a:t>
            </a:r>
          </a:p>
          <a:p>
            <a:pPr marL="285750" indent="-285750">
              <a:buFont typeface="Arial" panose="020B0604020202020204" pitchFamily="34" charset="0"/>
              <a:buChar char="•"/>
            </a:pPr>
            <a:r>
              <a:rPr lang="en-US" sz="2400" dirty="0"/>
              <a:t>Generated diverse images through augmentation techniques from a representative sample image of the selected class, highlighting increased data variation</a:t>
            </a:r>
            <a:endParaRPr lang="en-IN" sz="2400" dirty="0"/>
          </a:p>
        </p:txBody>
      </p:sp>
      <p:pic>
        <p:nvPicPr>
          <p:cNvPr id="5" name="Picture 4">
            <a:extLst>
              <a:ext uri="{FF2B5EF4-FFF2-40B4-BE49-F238E27FC236}">
                <a16:creationId xmlns:a16="http://schemas.microsoft.com/office/drawing/2014/main" id="{E4B20F05-B024-FF50-FB7F-D0563F8396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00877" y="1087120"/>
            <a:ext cx="2346323" cy="2195870"/>
          </a:xfrm>
          <a:prstGeom prst="rect">
            <a:avLst/>
          </a:prstGeom>
        </p:spPr>
      </p:pic>
      <p:pic>
        <p:nvPicPr>
          <p:cNvPr id="7" name="Picture 6">
            <a:extLst>
              <a:ext uri="{FF2B5EF4-FFF2-40B4-BE49-F238E27FC236}">
                <a16:creationId xmlns:a16="http://schemas.microsoft.com/office/drawing/2014/main" id="{DA6700FD-78CD-ABD5-B355-E929689BE9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00877" y="3575010"/>
            <a:ext cx="4866640" cy="2858978"/>
          </a:xfrm>
          <a:prstGeom prst="rect">
            <a:avLst/>
          </a:prstGeom>
        </p:spPr>
      </p:pic>
      <p:pic>
        <p:nvPicPr>
          <p:cNvPr id="9" name="Picture 8">
            <a:extLst>
              <a:ext uri="{FF2B5EF4-FFF2-40B4-BE49-F238E27FC236}">
                <a16:creationId xmlns:a16="http://schemas.microsoft.com/office/drawing/2014/main" id="{DD1DE638-D85C-5C46-1DAF-D2E857712B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79918" y="1087120"/>
            <a:ext cx="2315842" cy="2195870"/>
          </a:xfrm>
          <a:prstGeom prst="rect">
            <a:avLst/>
          </a:prstGeom>
        </p:spPr>
      </p:pic>
    </p:spTree>
    <p:extLst>
      <p:ext uri="{BB962C8B-B14F-4D97-AF65-F5344CB8AC3E}">
        <p14:creationId xmlns:p14="http://schemas.microsoft.com/office/powerpoint/2010/main" val="19799409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20000"/>
                <a:lumOff val="80000"/>
              </a:schemeClr>
            </a:gs>
            <a:gs pos="98000">
              <a:schemeClr val="accent6">
                <a:lumMod val="60000"/>
                <a:lumOff val="40000"/>
              </a:schemeClr>
            </a:gs>
          </a:gsLst>
          <a:path path="circle">
            <a:fillToRect l="100000" t="100000"/>
          </a:path>
        </a:gradFill>
        <a:effectLst/>
      </p:bgPr>
    </p:bg>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A051A1E1-7F1B-5D94-5CC8-7B771158BF37}"/>
              </a:ext>
            </a:extLst>
          </p:cNvPr>
          <p:cNvSpPr/>
          <p:nvPr/>
        </p:nvSpPr>
        <p:spPr>
          <a:xfrm>
            <a:off x="14542077" y="3556958"/>
            <a:ext cx="4203700" cy="3418171"/>
          </a:xfrm>
          <a:prstGeom prst="ellipse">
            <a:avLst/>
          </a:prstGeom>
          <a:solidFill>
            <a:srgbClr val="00B0F0">
              <a:alpha val="42000"/>
            </a:srgbClr>
          </a:solidFill>
          <a:ln>
            <a:noFill/>
          </a:ln>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0BE5D6EF-BDAD-A575-DBB8-DDCE79408A66}"/>
              </a:ext>
            </a:extLst>
          </p:cNvPr>
          <p:cNvSpPr/>
          <p:nvPr/>
        </p:nvSpPr>
        <p:spPr>
          <a:xfrm>
            <a:off x="3930652" y="7595718"/>
            <a:ext cx="3962400" cy="3160914"/>
          </a:xfrm>
          <a:prstGeom prst="ellipse">
            <a:avLst/>
          </a:prstGeom>
          <a:solidFill>
            <a:schemeClr val="accent2">
              <a:lumMod val="75000"/>
              <a:alpha val="76000"/>
            </a:schemeClr>
          </a:solidFill>
          <a:ln>
            <a:noFill/>
          </a:ln>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7F288389-28EA-F5DE-98C5-B1933573BD64}"/>
              </a:ext>
            </a:extLst>
          </p:cNvPr>
          <p:cNvSpPr/>
          <p:nvPr/>
        </p:nvSpPr>
        <p:spPr>
          <a:xfrm>
            <a:off x="13677062" y="-4217723"/>
            <a:ext cx="3756817" cy="3160915"/>
          </a:xfrm>
          <a:prstGeom prst="ellipse">
            <a:avLst/>
          </a:prstGeom>
          <a:solidFill>
            <a:schemeClr val="tx1">
              <a:lumMod val="50000"/>
              <a:lumOff val="50000"/>
            </a:schemeClr>
          </a:solidFill>
          <a:ln>
            <a:noFill/>
          </a:ln>
          <a:effectLst>
            <a:outerShdw blurRad="63500" sx="102000" sy="102000" algn="ctr" rotWithShape="0">
              <a:prstClr val="black">
                <a:alpha val="40000"/>
              </a:prstClr>
            </a:outerShdw>
          </a:effectLst>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29CDED50-1B3D-D982-FD4B-5C2409941B4D}"/>
              </a:ext>
            </a:extLst>
          </p:cNvPr>
          <p:cNvSpPr/>
          <p:nvPr/>
        </p:nvSpPr>
        <p:spPr>
          <a:xfrm>
            <a:off x="2540291" y="527918"/>
            <a:ext cx="6527800" cy="6058079"/>
          </a:xfrm>
          <a:prstGeom prst="ellipse">
            <a:avLst/>
          </a:prstGeom>
          <a:solidFill>
            <a:schemeClr val="tx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06AE5F65-C357-2A22-AF8E-740EBE1CD9ED}"/>
              </a:ext>
            </a:extLst>
          </p:cNvPr>
          <p:cNvSpPr txBox="1"/>
          <p:nvPr/>
        </p:nvSpPr>
        <p:spPr>
          <a:xfrm>
            <a:off x="4045243" y="1704687"/>
            <a:ext cx="3962400" cy="707886"/>
          </a:xfrm>
          <a:prstGeom prst="rect">
            <a:avLst/>
          </a:prstGeom>
          <a:noFill/>
        </p:spPr>
        <p:txBody>
          <a:bodyPr wrap="square" rtlCol="0">
            <a:spAutoFit/>
          </a:bodyPr>
          <a:lstStyle/>
          <a:p>
            <a:r>
              <a:rPr lang="en-IN" sz="4000" dirty="0"/>
              <a:t>MODEL BUILDING</a:t>
            </a:r>
          </a:p>
        </p:txBody>
      </p:sp>
      <p:sp>
        <p:nvSpPr>
          <p:cNvPr id="3" name="TextBox 2">
            <a:extLst>
              <a:ext uri="{FF2B5EF4-FFF2-40B4-BE49-F238E27FC236}">
                <a16:creationId xmlns:a16="http://schemas.microsoft.com/office/drawing/2014/main" id="{F90DE8B5-5CA1-BF26-CF66-7C76BC309930}"/>
              </a:ext>
            </a:extLst>
          </p:cNvPr>
          <p:cNvSpPr txBox="1"/>
          <p:nvPr/>
        </p:nvSpPr>
        <p:spPr>
          <a:xfrm>
            <a:off x="4114800" y="2630856"/>
            <a:ext cx="3962400" cy="2308324"/>
          </a:xfrm>
          <a:prstGeom prst="rect">
            <a:avLst/>
          </a:prstGeom>
          <a:noFill/>
        </p:spPr>
        <p:txBody>
          <a:bodyPr wrap="square" rtlCol="0">
            <a:spAutoFit/>
          </a:bodyPr>
          <a:lstStyle/>
          <a:p>
            <a:r>
              <a:rPr lang="en-US" sz="2400" dirty="0"/>
              <a:t>Model Selection: For addressing the classification task at hand, the chosen deep learning architecture is a Convolutional Neural Network (CNN)</a:t>
            </a:r>
            <a:endParaRPr lang="en-IN" sz="2400" dirty="0"/>
          </a:p>
        </p:txBody>
      </p:sp>
      <p:sp>
        <p:nvSpPr>
          <p:cNvPr id="4" name="TextBox 3">
            <a:extLst>
              <a:ext uri="{FF2B5EF4-FFF2-40B4-BE49-F238E27FC236}">
                <a16:creationId xmlns:a16="http://schemas.microsoft.com/office/drawing/2014/main" id="{04842AF2-41D6-BA22-A1AB-29045543AB6E}"/>
              </a:ext>
            </a:extLst>
          </p:cNvPr>
          <p:cNvSpPr txBox="1"/>
          <p:nvPr/>
        </p:nvSpPr>
        <p:spPr>
          <a:xfrm>
            <a:off x="15815248" y="-1056808"/>
            <a:ext cx="2924175" cy="1569660"/>
          </a:xfrm>
          <a:prstGeom prst="rect">
            <a:avLst/>
          </a:prstGeom>
          <a:noFill/>
        </p:spPr>
        <p:txBody>
          <a:bodyPr wrap="square" rtlCol="0">
            <a:spAutoFit/>
          </a:bodyPr>
          <a:lstStyle/>
          <a:p>
            <a:r>
              <a:rPr lang="en-IN" sz="2400" dirty="0"/>
              <a:t>Model Validation</a:t>
            </a:r>
          </a:p>
          <a:p>
            <a:pPr marL="285750" indent="-285750">
              <a:buFont typeface="Arial" panose="020B0604020202020204" pitchFamily="34" charset="0"/>
              <a:buChar char="•"/>
            </a:pPr>
            <a:r>
              <a:rPr lang="en-IN" sz="2400" dirty="0"/>
              <a:t>Data Preprocessing</a:t>
            </a:r>
          </a:p>
          <a:p>
            <a:endParaRPr lang="en-IN" sz="2400" dirty="0"/>
          </a:p>
          <a:p>
            <a:pPr marL="285750" indent="-285750">
              <a:buFont typeface="Arial" panose="020B0604020202020204" pitchFamily="34" charset="0"/>
              <a:buChar char="•"/>
            </a:pPr>
            <a:r>
              <a:rPr lang="en-IN" sz="2400" dirty="0"/>
              <a:t>Data Augmentation</a:t>
            </a:r>
          </a:p>
        </p:txBody>
      </p:sp>
      <p:sp>
        <p:nvSpPr>
          <p:cNvPr id="5" name="TextBox 4">
            <a:extLst>
              <a:ext uri="{FF2B5EF4-FFF2-40B4-BE49-F238E27FC236}">
                <a16:creationId xmlns:a16="http://schemas.microsoft.com/office/drawing/2014/main" id="{192CDC8D-11D7-1214-C26B-0CEF896833AA}"/>
              </a:ext>
            </a:extLst>
          </p:cNvPr>
          <p:cNvSpPr txBox="1"/>
          <p:nvPr/>
        </p:nvSpPr>
        <p:spPr>
          <a:xfrm>
            <a:off x="1688508" y="9590750"/>
            <a:ext cx="3438525" cy="1938992"/>
          </a:xfrm>
          <a:prstGeom prst="rect">
            <a:avLst/>
          </a:prstGeom>
          <a:noFill/>
        </p:spPr>
        <p:txBody>
          <a:bodyPr wrap="square" rtlCol="0">
            <a:spAutoFit/>
          </a:bodyPr>
          <a:lstStyle/>
          <a:p>
            <a:r>
              <a:rPr lang="en-IN" sz="2400" dirty="0"/>
              <a:t>Model Fine-Tuning </a:t>
            </a:r>
          </a:p>
          <a:p>
            <a:pPr marL="285750" indent="-285750">
              <a:buFont typeface="Arial" panose="020B0604020202020204" pitchFamily="34" charset="0"/>
              <a:buChar char="•"/>
            </a:pPr>
            <a:r>
              <a:rPr lang="en-US" sz="2400" dirty="0"/>
              <a:t>Experiment with different hyperparameters</a:t>
            </a:r>
          </a:p>
          <a:p>
            <a:pPr marL="285750" indent="-285750">
              <a:buFont typeface="Arial" panose="020B0604020202020204" pitchFamily="34" charset="0"/>
              <a:buChar char="•"/>
            </a:pPr>
            <a:r>
              <a:rPr lang="en-US" sz="2400" dirty="0"/>
              <a:t>Transfer Learning </a:t>
            </a:r>
            <a:endParaRPr lang="en-IN" sz="2400" dirty="0"/>
          </a:p>
        </p:txBody>
      </p:sp>
      <p:sp>
        <p:nvSpPr>
          <p:cNvPr id="6" name="TextBox 5">
            <a:extLst>
              <a:ext uri="{FF2B5EF4-FFF2-40B4-BE49-F238E27FC236}">
                <a16:creationId xmlns:a16="http://schemas.microsoft.com/office/drawing/2014/main" id="{2717B57F-82B9-8786-4447-E398AAB6CB45}"/>
              </a:ext>
            </a:extLst>
          </p:cNvPr>
          <p:cNvSpPr txBox="1"/>
          <p:nvPr/>
        </p:nvSpPr>
        <p:spPr>
          <a:xfrm>
            <a:off x="8357796" y="8621254"/>
            <a:ext cx="3438525" cy="1938992"/>
          </a:xfrm>
          <a:prstGeom prst="rect">
            <a:avLst/>
          </a:prstGeom>
          <a:noFill/>
        </p:spPr>
        <p:txBody>
          <a:bodyPr wrap="square" rtlCol="0">
            <a:spAutoFit/>
          </a:bodyPr>
          <a:lstStyle/>
          <a:p>
            <a:r>
              <a:rPr lang="en-IN" sz="2400" dirty="0"/>
              <a:t>Model Evaluation</a:t>
            </a:r>
          </a:p>
          <a:p>
            <a:pPr marL="285750" indent="-285750">
              <a:buFont typeface="Arial" panose="020B0604020202020204" pitchFamily="34" charset="0"/>
              <a:buChar char="•"/>
            </a:pPr>
            <a:r>
              <a:rPr lang="en-US" sz="2400" dirty="0"/>
              <a:t>Accuracy, Loss, Precision, Recall</a:t>
            </a:r>
          </a:p>
          <a:p>
            <a:pPr marL="285750" indent="-285750">
              <a:buFont typeface="Arial" panose="020B0604020202020204" pitchFamily="34" charset="0"/>
              <a:buChar char="•"/>
            </a:pPr>
            <a:r>
              <a:rPr lang="en-US" sz="2400" dirty="0"/>
              <a:t>Confusion matrix </a:t>
            </a:r>
          </a:p>
          <a:p>
            <a:pPr marL="285750" indent="-285750">
              <a:buFont typeface="Arial" panose="020B0604020202020204" pitchFamily="34" charset="0"/>
              <a:buChar char="•"/>
            </a:pPr>
            <a:r>
              <a:rPr lang="en-US" sz="2400" dirty="0"/>
              <a:t>Visualization</a:t>
            </a:r>
            <a:endParaRPr lang="en-IN" sz="2400" dirty="0"/>
          </a:p>
        </p:txBody>
      </p:sp>
      <p:sp>
        <p:nvSpPr>
          <p:cNvPr id="9" name="TextBox 8">
            <a:extLst>
              <a:ext uri="{FF2B5EF4-FFF2-40B4-BE49-F238E27FC236}">
                <a16:creationId xmlns:a16="http://schemas.microsoft.com/office/drawing/2014/main" id="{1CF6E82A-9F01-80FD-5F70-7F3522679B31}"/>
              </a:ext>
            </a:extLst>
          </p:cNvPr>
          <p:cNvSpPr txBox="1"/>
          <p:nvPr/>
        </p:nvSpPr>
        <p:spPr>
          <a:xfrm>
            <a:off x="14186695" y="-3633185"/>
            <a:ext cx="571500" cy="523220"/>
          </a:xfrm>
          <a:prstGeom prst="rect">
            <a:avLst/>
          </a:prstGeom>
          <a:noFill/>
        </p:spPr>
        <p:txBody>
          <a:bodyPr wrap="square" rtlCol="0">
            <a:spAutoFit/>
          </a:bodyPr>
          <a:lstStyle/>
          <a:p>
            <a:r>
              <a:rPr lang="en-US" sz="2800" dirty="0"/>
              <a:t>01</a:t>
            </a:r>
            <a:endParaRPr lang="en-IN" sz="2800" dirty="0"/>
          </a:p>
        </p:txBody>
      </p:sp>
      <p:sp>
        <p:nvSpPr>
          <p:cNvPr id="12" name="TextBox 11">
            <a:extLst>
              <a:ext uri="{FF2B5EF4-FFF2-40B4-BE49-F238E27FC236}">
                <a16:creationId xmlns:a16="http://schemas.microsoft.com/office/drawing/2014/main" id="{37DA82AD-F19D-8433-3EB0-7915264AA167}"/>
              </a:ext>
            </a:extLst>
          </p:cNvPr>
          <p:cNvSpPr txBox="1"/>
          <p:nvPr/>
        </p:nvSpPr>
        <p:spPr>
          <a:xfrm>
            <a:off x="1545430" y="8586652"/>
            <a:ext cx="734220" cy="523220"/>
          </a:xfrm>
          <a:prstGeom prst="rect">
            <a:avLst/>
          </a:prstGeom>
          <a:noFill/>
        </p:spPr>
        <p:txBody>
          <a:bodyPr wrap="square" rtlCol="0">
            <a:spAutoFit/>
          </a:bodyPr>
          <a:lstStyle/>
          <a:p>
            <a:r>
              <a:rPr lang="en-US" sz="2800" dirty="0"/>
              <a:t>02</a:t>
            </a:r>
            <a:endParaRPr lang="en-IN" sz="2800" dirty="0"/>
          </a:p>
        </p:txBody>
      </p:sp>
      <p:sp>
        <p:nvSpPr>
          <p:cNvPr id="13" name="TextBox 12">
            <a:extLst>
              <a:ext uri="{FF2B5EF4-FFF2-40B4-BE49-F238E27FC236}">
                <a16:creationId xmlns:a16="http://schemas.microsoft.com/office/drawing/2014/main" id="{6293ADAE-F920-D5CA-A3AA-1CD70BF52A4E}"/>
              </a:ext>
            </a:extLst>
          </p:cNvPr>
          <p:cNvSpPr txBox="1"/>
          <p:nvPr/>
        </p:nvSpPr>
        <p:spPr>
          <a:xfrm>
            <a:off x="10903246" y="8359644"/>
            <a:ext cx="737392" cy="523220"/>
          </a:xfrm>
          <a:prstGeom prst="rect">
            <a:avLst/>
          </a:prstGeom>
          <a:noFill/>
        </p:spPr>
        <p:txBody>
          <a:bodyPr wrap="square" rtlCol="0">
            <a:spAutoFit/>
          </a:bodyPr>
          <a:lstStyle/>
          <a:p>
            <a:r>
              <a:rPr lang="en-US" sz="2800" dirty="0"/>
              <a:t>03</a:t>
            </a:r>
            <a:endParaRPr lang="en-IN" sz="2800" dirty="0"/>
          </a:p>
        </p:txBody>
      </p:sp>
    </p:spTree>
    <p:extLst>
      <p:ext uri="{BB962C8B-B14F-4D97-AF65-F5344CB8AC3E}">
        <p14:creationId xmlns:p14="http://schemas.microsoft.com/office/powerpoint/2010/main" val="3808394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20000"/>
                <a:lumOff val="80000"/>
              </a:schemeClr>
            </a:gs>
            <a:gs pos="98000">
              <a:schemeClr val="accent6">
                <a:lumMod val="60000"/>
                <a:lumOff val="40000"/>
              </a:schemeClr>
            </a:gs>
          </a:gsLst>
          <a:path path="circle">
            <a:fillToRect l="100000" t="100000"/>
          </a:path>
        </a:gradFill>
        <a:effectLst/>
      </p:bgPr>
    </p:bg>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A051A1E1-7F1B-5D94-5CC8-7B771158BF37}"/>
              </a:ext>
            </a:extLst>
          </p:cNvPr>
          <p:cNvSpPr/>
          <p:nvPr/>
        </p:nvSpPr>
        <p:spPr>
          <a:xfrm>
            <a:off x="7555707" y="8272968"/>
            <a:ext cx="4203700" cy="3418171"/>
          </a:xfrm>
          <a:prstGeom prst="ellipse">
            <a:avLst/>
          </a:prstGeom>
          <a:solidFill>
            <a:srgbClr val="00B0F0">
              <a:alpha val="42000"/>
            </a:srgbClr>
          </a:solidFill>
          <a:ln>
            <a:noFill/>
          </a:ln>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0BE5D6EF-BDAD-A575-DBB8-DDCE79408A66}"/>
              </a:ext>
            </a:extLst>
          </p:cNvPr>
          <p:cNvSpPr/>
          <p:nvPr/>
        </p:nvSpPr>
        <p:spPr>
          <a:xfrm>
            <a:off x="1847852" y="7409282"/>
            <a:ext cx="3962400" cy="3160914"/>
          </a:xfrm>
          <a:prstGeom prst="ellipse">
            <a:avLst/>
          </a:prstGeom>
          <a:solidFill>
            <a:schemeClr val="accent2">
              <a:lumMod val="75000"/>
              <a:alpha val="76000"/>
            </a:schemeClr>
          </a:solidFill>
          <a:ln>
            <a:noFill/>
          </a:ln>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7F288389-28EA-F5DE-98C5-B1933573BD64}"/>
              </a:ext>
            </a:extLst>
          </p:cNvPr>
          <p:cNvSpPr/>
          <p:nvPr/>
        </p:nvSpPr>
        <p:spPr>
          <a:xfrm>
            <a:off x="6511136" y="214255"/>
            <a:ext cx="3756817" cy="3160915"/>
          </a:xfrm>
          <a:prstGeom prst="ellipse">
            <a:avLst/>
          </a:prstGeom>
          <a:solidFill>
            <a:schemeClr val="tx1">
              <a:lumMod val="50000"/>
              <a:lumOff val="50000"/>
            </a:schemeClr>
          </a:solidFill>
          <a:ln>
            <a:noFill/>
          </a:ln>
          <a:effectLst>
            <a:outerShdw blurRad="63500" sx="102000" sy="102000" algn="ctr" rotWithShape="0">
              <a:prstClr val="black">
                <a:alpha val="40000"/>
              </a:prstClr>
            </a:outerShdw>
          </a:effectLst>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29CDED50-1B3D-D982-FD4B-5C2409941B4D}"/>
              </a:ext>
            </a:extLst>
          </p:cNvPr>
          <p:cNvSpPr/>
          <p:nvPr/>
        </p:nvSpPr>
        <p:spPr>
          <a:xfrm>
            <a:off x="-984250" y="-2052727"/>
            <a:ext cx="6527800" cy="6058079"/>
          </a:xfrm>
          <a:prstGeom prst="ellipse">
            <a:avLst/>
          </a:prstGeom>
          <a:solidFill>
            <a:schemeClr val="tx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06AE5F65-C357-2A22-AF8E-740EBE1CD9ED}"/>
              </a:ext>
            </a:extLst>
          </p:cNvPr>
          <p:cNvSpPr txBox="1"/>
          <p:nvPr/>
        </p:nvSpPr>
        <p:spPr>
          <a:xfrm>
            <a:off x="904875" y="233452"/>
            <a:ext cx="3962400" cy="707886"/>
          </a:xfrm>
          <a:prstGeom prst="rect">
            <a:avLst/>
          </a:prstGeom>
          <a:noFill/>
        </p:spPr>
        <p:txBody>
          <a:bodyPr wrap="square" rtlCol="0">
            <a:spAutoFit/>
          </a:bodyPr>
          <a:lstStyle/>
          <a:p>
            <a:r>
              <a:rPr lang="en-IN" sz="4000" dirty="0"/>
              <a:t>MODEL BUILDING</a:t>
            </a:r>
          </a:p>
        </p:txBody>
      </p:sp>
      <p:sp>
        <p:nvSpPr>
          <p:cNvPr id="3" name="TextBox 2">
            <a:extLst>
              <a:ext uri="{FF2B5EF4-FFF2-40B4-BE49-F238E27FC236}">
                <a16:creationId xmlns:a16="http://schemas.microsoft.com/office/drawing/2014/main" id="{F90DE8B5-5CA1-BF26-CF66-7C76BC309930}"/>
              </a:ext>
            </a:extLst>
          </p:cNvPr>
          <p:cNvSpPr txBox="1"/>
          <p:nvPr/>
        </p:nvSpPr>
        <p:spPr>
          <a:xfrm>
            <a:off x="904875" y="992048"/>
            <a:ext cx="3962400" cy="2308324"/>
          </a:xfrm>
          <a:prstGeom prst="rect">
            <a:avLst/>
          </a:prstGeom>
          <a:noFill/>
        </p:spPr>
        <p:txBody>
          <a:bodyPr wrap="square" rtlCol="0">
            <a:spAutoFit/>
          </a:bodyPr>
          <a:lstStyle/>
          <a:p>
            <a:r>
              <a:rPr lang="en-US" sz="2400" dirty="0"/>
              <a:t>Model Selection: For addressing the classification task at hand, the chosen deep learning architecture is a Convolutional Neural Network (CNN)</a:t>
            </a:r>
            <a:endParaRPr lang="en-IN" sz="2400" dirty="0"/>
          </a:p>
        </p:txBody>
      </p:sp>
      <p:sp>
        <p:nvSpPr>
          <p:cNvPr id="4" name="TextBox 3">
            <a:extLst>
              <a:ext uri="{FF2B5EF4-FFF2-40B4-BE49-F238E27FC236}">
                <a16:creationId xmlns:a16="http://schemas.microsoft.com/office/drawing/2014/main" id="{04842AF2-41D6-BA22-A1AB-29045543AB6E}"/>
              </a:ext>
            </a:extLst>
          </p:cNvPr>
          <p:cNvSpPr txBox="1"/>
          <p:nvPr/>
        </p:nvSpPr>
        <p:spPr>
          <a:xfrm>
            <a:off x="7047707" y="1136344"/>
            <a:ext cx="2924175" cy="1200329"/>
          </a:xfrm>
          <a:prstGeom prst="rect">
            <a:avLst/>
          </a:prstGeom>
          <a:noFill/>
        </p:spPr>
        <p:txBody>
          <a:bodyPr wrap="square" rtlCol="0">
            <a:spAutoFit/>
          </a:bodyPr>
          <a:lstStyle/>
          <a:p>
            <a:r>
              <a:rPr lang="en-IN" sz="2400" dirty="0"/>
              <a:t>Model Validation</a:t>
            </a:r>
          </a:p>
          <a:p>
            <a:pPr marL="285750" indent="-285750">
              <a:buFont typeface="Arial" panose="020B0604020202020204" pitchFamily="34" charset="0"/>
              <a:buChar char="•"/>
            </a:pPr>
            <a:r>
              <a:rPr lang="en-IN" sz="2400" dirty="0"/>
              <a:t>Data Preprocessing</a:t>
            </a:r>
          </a:p>
          <a:p>
            <a:pPr marL="285750" indent="-285750">
              <a:buFont typeface="Arial" panose="020B0604020202020204" pitchFamily="34" charset="0"/>
              <a:buChar char="•"/>
            </a:pPr>
            <a:r>
              <a:rPr lang="en-IN" sz="2400" dirty="0"/>
              <a:t>Data Augmentation</a:t>
            </a:r>
          </a:p>
        </p:txBody>
      </p:sp>
      <p:sp>
        <p:nvSpPr>
          <p:cNvPr id="5" name="TextBox 4">
            <a:extLst>
              <a:ext uri="{FF2B5EF4-FFF2-40B4-BE49-F238E27FC236}">
                <a16:creationId xmlns:a16="http://schemas.microsoft.com/office/drawing/2014/main" id="{192CDC8D-11D7-1214-C26B-0CEF896833AA}"/>
              </a:ext>
            </a:extLst>
          </p:cNvPr>
          <p:cNvSpPr txBox="1"/>
          <p:nvPr/>
        </p:nvSpPr>
        <p:spPr>
          <a:xfrm>
            <a:off x="2666601" y="8043062"/>
            <a:ext cx="3438525" cy="1938992"/>
          </a:xfrm>
          <a:prstGeom prst="rect">
            <a:avLst/>
          </a:prstGeom>
          <a:noFill/>
        </p:spPr>
        <p:txBody>
          <a:bodyPr wrap="square" rtlCol="0">
            <a:spAutoFit/>
          </a:bodyPr>
          <a:lstStyle/>
          <a:p>
            <a:r>
              <a:rPr lang="en-IN" sz="2400" dirty="0"/>
              <a:t>Model Fine-Tuning </a:t>
            </a:r>
          </a:p>
          <a:p>
            <a:pPr marL="285750" indent="-285750">
              <a:buFont typeface="Arial" panose="020B0604020202020204" pitchFamily="34" charset="0"/>
              <a:buChar char="•"/>
            </a:pPr>
            <a:r>
              <a:rPr lang="en-US" sz="2400" dirty="0"/>
              <a:t>Experiment with different hyperparameters</a:t>
            </a:r>
          </a:p>
          <a:p>
            <a:pPr marL="285750" indent="-285750">
              <a:buFont typeface="Arial" panose="020B0604020202020204" pitchFamily="34" charset="0"/>
              <a:buChar char="•"/>
            </a:pPr>
            <a:r>
              <a:rPr lang="en-US" sz="2400" dirty="0"/>
              <a:t>Transfer Learning </a:t>
            </a:r>
            <a:endParaRPr lang="en-IN" sz="2400" dirty="0"/>
          </a:p>
        </p:txBody>
      </p:sp>
      <p:sp>
        <p:nvSpPr>
          <p:cNvPr id="6" name="TextBox 5">
            <a:extLst>
              <a:ext uri="{FF2B5EF4-FFF2-40B4-BE49-F238E27FC236}">
                <a16:creationId xmlns:a16="http://schemas.microsoft.com/office/drawing/2014/main" id="{2717B57F-82B9-8786-4447-E398AAB6CB45}"/>
              </a:ext>
            </a:extLst>
          </p:cNvPr>
          <p:cNvSpPr txBox="1"/>
          <p:nvPr/>
        </p:nvSpPr>
        <p:spPr>
          <a:xfrm>
            <a:off x="8753475" y="8923198"/>
            <a:ext cx="3438525" cy="1938992"/>
          </a:xfrm>
          <a:prstGeom prst="rect">
            <a:avLst/>
          </a:prstGeom>
          <a:noFill/>
        </p:spPr>
        <p:txBody>
          <a:bodyPr wrap="square" rtlCol="0">
            <a:spAutoFit/>
          </a:bodyPr>
          <a:lstStyle/>
          <a:p>
            <a:r>
              <a:rPr lang="en-IN" sz="2400" dirty="0"/>
              <a:t>Model Evaluation</a:t>
            </a:r>
          </a:p>
          <a:p>
            <a:pPr marL="285750" indent="-285750">
              <a:buFont typeface="Arial" panose="020B0604020202020204" pitchFamily="34" charset="0"/>
              <a:buChar char="•"/>
            </a:pPr>
            <a:r>
              <a:rPr lang="en-US" sz="2400" dirty="0"/>
              <a:t>Accuracy, Loss, Precision, Recall</a:t>
            </a:r>
          </a:p>
          <a:p>
            <a:pPr marL="285750" indent="-285750">
              <a:buFont typeface="Arial" panose="020B0604020202020204" pitchFamily="34" charset="0"/>
              <a:buChar char="•"/>
            </a:pPr>
            <a:r>
              <a:rPr lang="en-US" sz="2400" dirty="0"/>
              <a:t>Confusion matrix </a:t>
            </a:r>
          </a:p>
          <a:p>
            <a:pPr marL="285750" indent="-285750">
              <a:buFont typeface="Arial" panose="020B0604020202020204" pitchFamily="34" charset="0"/>
              <a:buChar char="•"/>
            </a:pPr>
            <a:r>
              <a:rPr lang="en-US" sz="2400" dirty="0"/>
              <a:t>Visualization</a:t>
            </a:r>
            <a:endParaRPr lang="en-IN" sz="2400" dirty="0"/>
          </a:p>
        </p:txBody>
      </p:sp>
      <p:sp>
        <p:nvSpPr>
          <p:cNvPr id="9" name="TextBox 8">
            <a:extLst>
              <a:ext uri="{FF2B5EF4-FFF2-40B4-BE49-F238E27FC236}">
                <a16:creationId xmlns:a16="http://schemas.microsoft.com/office/drawing/2014/main" id="{1CF6E82A-9F01-80FD-5F70-7F3522679B31}"/>
              </a:ext>
            </a:extLst>
          </p:cNvPr>
          <p:cNvSpPr txBox="1"/>
          <p:nvPr/>
        </p:nvSpPr>
        <p:spPr>
          <a:xfrm>
            <a:off x="7938295" y="361941"/>
            <a:ext cx="571500" cy="523220"/>
          </a:xfrm>
          <a:prstGeom prst="rect">
            <a:avLst/>
          </a:prstGeom>
          <a:noFill/>
        </p:spPr>
        <p:txBody>
          <a:bodyPr wrap="square" rtlCol="0">
            <a:spAutoFit/>
          </a:bodyPr>
          <a:lstStyle/>
          <a:p>
            <a:r>
              <a:rPr lang="en-US" sz="2800" dirty="0"/>
              <a:t>01</a:t>
            </a:r>
            <a:endParaRPr lang="en-IN" sz="2800" dirty="0"/>
          </a:p>
        </p:txBody>
      </p:sp>
      <p:sp>
        <p:nvSpPr>
          <p:cNvPr id="12" name="TextBox 11">
            <a:extLst>
              <a:ext uri="{FF2B5EF4-FFF2-40B4-BE49-F238E27FC236}">
                <a16:creationId xmlns:a16="http://schemas.microsoft.com/office/drawing/2014/main" id="{37DA82AD-F19D-8433-3EB0-7915264AA167}"/>
              </a:ext>
            </a:extLst>
          </p:cNvPr>
          <p:cNvSpPr txBox="1"/>
          <p:nvPr/>
        </p:nvSpPr>
        <p:spPr>
          <a:xfrm>
            <a:off x="1932381" y="8400216"/>
            <a:ext cx="734220" cy="523220"/>
          </a:xfrm>
          <a:prstGeom prst="rect">
            <a:avLst/>
          </a:prstGeom>
          <a:noFill/>
        </p:spPr>
        <p:txBody>
          <a:bodyPr wrap="square" rtlCol="0">
            <a:spAutoFit/>
          </a:bodyPr>
          <a:lstStyle/>
          <a:p>
            <a:r>
              <a:rPr lang="en-US" sz="2800" dirty="0"/>
              <a:t>02</a:t>
            </a:r>
            <a:endParaRPr lang="en-IN" sz="2800" dirty="0"/>
          </a:p>
        </p:txBody>
      </p:sp>
      <p:sp>
        <p:nvSpPr>
          <p:cNvPr id="13" name="TextBox 12">
            <a:extLst>
              <a:ext uri="{FF2B5EF4-FFF2-40B4-BE49-F238E27FC236}">
                <a16:creationId xmlns:a16="http://schemas.microsoft.com/office/drawing/2014/main" id="{6293ADAE-F920-D5CA-A3AA-1CD70BF52A4E}"/>
              </a:ext>
            </a:extLst>
          </p:cNvPr>
          <p:cNvSpPr txBox="1"/>
          <p:nvPr/>
        </p:nvSpPr>
        <p:spPr>
          <a:xfrm>
            <a:off x="9288861" y="8138606"/>
            <a:ext cx="737392" cy="523220"/>
          </a:xfrm>
          <a:prstGeom prst="rect">
            <a:avLst/>
          </a:prstGeom>
          <a:noFill/>
        </p:spPr>
        <p:txBody>
          <a:bodyPr wrap="square" rtlCol="0">
            <a:spAutoFit/>
          </a:bodyPr>
          <a:lstStyle/>
          <a:p>
            <a:r>
              <a:rPr lang="en-US" sz="2800" dirty="0"/>
              <a:t>03</a:t>
            </a:r>
            <a:endParaRPr lang="en-IN" sz="2800" dirty="0"/>
          </a:p>
        </p:txBody>
      </p:sp>
    </p:spTree>
    <p:extLst>
      <p:ext uri="{BB962C8B-B14F-4D97-AF65-F5344CB8AC3E}">
        <p14:creationId xmlns:p14="http://schemas.microsoft.com/office/powerpoint/2010/main" val="29551034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20000"/>
                <a:lumOff val="80000"/>
              </a:schemeClr>
            </a:gs>
            <a:gs pos="98000">
              <a:schemeClr val="accent6">
                <a:lumMod val="60000"/>
                <a:lumOff val="40000"/>
              </a:schemeClr>
            </a:gs>
          </a:gsLst>
          <a:path path="circle">
            <a:fillToRect l="100000" t="100000"/>
          </a:path>
        </a:gradFill>
        <a:effectLst/>
      </p:bgPr>
    </p:bg>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A051A1E1-7F1B-5D94-5CC8-7B771158BF37}"/>
              </a:ext>
            </a:extLst>
          </p:cNvPr>
          <p:cNvSpPr/>
          <p:nvPr/>
        </p:nvSpPr>
        <p:spPr>
          <a:xfrm>
            <a:off x="7479507" y="7924130"/>
            <a:ext cx="4203700" cy="3418171"/>
          </a:xfrm>
          <a:prstGeom prst="ellipse">
            <a:avLst/>
          </a:prstGeom>
          <a:solidFill>
            <a:srgbClr val="00B0F0">
              <a:alpha val="42000"/>
            </a:srgbClr>
          </a:solidFill>
          <a:ln>
            <a:noFill/>
          </a:ln>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0BE5D6EF-BDAD-A575-DBB8-DDCE79408A66}"/>
              </a:ext>
            </a:extLst>
          </p:cNvPr>
          <p:cNvSpPr/>
          <p:nvPr/>
        </p:nvSpPr>
        <p:spPr>
          <a:xfrm>
            <a:off x="2686052" y="3685587"/>
            <a:ext cx="3962400" cy="3160914"/>
          </a:xfrm>
          <a:prstGeom prst="ellipse">
            <a:avLst/>
          </a:prstGeom>
          <a:solidFill>
            <a:schemeClr val="accent2">
              <a:lumMod val="75000"/>
              <a:alpha val="76000"/>
            </a:schemeClr>
          </a:solidFill>
          <a:ln>
            <a:noFill/>
          </a:ln>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7F288389-28EA-F5DE-98C5-B1933573BD64}"/>
              </a:ext>
            </a:extLst>
          </p:cNvPr>
          <p:cNvSpPr/>
          <p:nvPr/>
        </p:nvSpPr>
        <p:spPr>
          <a:xfrm>
            <a:off x="6511136" y="214255"/>
            <a:ext cx="3756817" cy="3160915"/>
          </a:xfrm>
          <a:prstGeom prst="ellipse">
            <a:avLst/>
          </a:prstGeom>
          <a:solidFill>
            <a:schemeClr val="tx1">
              <a:lumMod val="50000"/>
              <a:lumOff val="50000"/>
            </a:schemeClr>
          </a:solidFill>
          <a:ln>
            <a:noFill/>
          </a:ln>
          <a:effectLst>
            <a:outerShdw blurRad="63500" sx="102000" sy="102000" algn="ctr" rotWithShape="0">
              <a:prstClr val="black">
                <a:alpha val="40000"/>
              </a:prstClr>
            </a:outerShdw>
          </a:effectLst>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29CDED50-1B3D-D982-FD4B-5C2409941B4D}"/>
              </a:ext>
            </a:extLst>
          </p:cNvPr>
          <p:cNvSpPr/>
          <p:nvPr/>
        </p:nvSpPr>
        <p:spPr>
          <a:xfrm>
            <a:off x="-984250" y="-2052727"/>
            <a:ext cx="6527800" cy="6058079"/>
          </a:xfrm>
          <a:prstGeom prst="ellipse">
            <a:avLst/>
          </a:prstGeom>
          <a:solidFill>
            <a:schemeClr val="tx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06AE5F65-C357-2A22-AF8E-740EBE1CD9ED}"/>
              </a:ext>
            </a:extLst>
          </p:cNvPr>
          <p:cNvSpPr txBox="1"/>
          <p:nvPr/>
        </p:nvSpPr>
        <p:spPr>
          <a:xfrm>
            <a:off x="904875" y="233452"/>
            <a:ext cx="3962400" cy="707886"/>
          </a:xfrm>
          <a:prstGeom prst="rect">
            <a:avLst/>
          </a:prstGeom>
          <a:noFill/>
        </p:spPr>
        <p:txBody>
          <a:bodyPr wrap="square" rtlCol="0">
            <a:spAutoFit/>
          </a:bodyPr>
          <a:lstStyle/>
          <a:p>
            <a:r>
              <a:rPr lang="en-IN" sz="4000" dirty="0"/>
              <a:t>MODEL BUILDING</a:t>
            </a:r>
          </a:p>
        </p:txBody>
      </p:sp>
      <p:sp>
        <p:nvSpPr>
          <p:cNvPr id="3" name="TextBox 2">
            <a:extLst>
              <a:ext uri="{FF2B5EF4-FFF2-40B4-BE49-F238E27FC236}">
                <a16:creationId xmlns:a16="http://schemas.microsoft.com/office/drawing/2014/main" id="{F90DE8B5-5CA1-BF26-CF66-7C76BC309930}"/>
              </a:ext>
            </a:extLst>
          </p:cNvPr>
          <p:cNvSpPr txBox="1"/>
          <p:nvPr/>
        </p:nvSpPr>
        <p:spPr>
          <a:xfrm>
            <a:off x="904875" y="992048"/>
            <a:ext cx="3962400" cy="2308324"/>
          </a:xfrm>
          <a:prstGeom prst="rect">
            <a:avLst/>
          </a:prstGeom>
          <a:noFill/>
        </p:spPr>
        <p:txBody>
          <a:bodyPr wrap="square" rtlCol="0">
            <a:spAutoFit/>
          </a:bodyPr>
          <a:lstStyle/>
          <a:p>
            <a:r>
              <a:rPr lang="en-US" sz="2400" dirty="0"/>
              <a:t>Model Selection: For addressing the classification task at hand, the chosen deep learning architecture is a Convolutional Neural Network (CNN)</a:t>
            </a:r>
            <a:endParaRPr lang="en-IN" sz="2400" dirty="0"/>
          </a:p>
        </p:txBody>
      </p:sp>
      <p:sp>
        <p:nvSpPr>
          <p:cNvPr id="4" name="TextBox 3">
            <a:extLst>
              <a:ext uri="{FF2B5EF4-FFF2-40B4-BE49-F238E27FC236}">
                <a16:creationId xmlns:a16="http://schemas.microsoft.com/office/drawing/2014/main" id="{04842AF2-41D6-BA22-A1AB-29045543AB6E}"/>
              </a:ext>
            </a:extLst>
          </p:cNvPr>
          <p:cNvSpPr txBox="1"/>
          <p:nvPr/>
        </p:nvSpPr>
        <p:spPr>
          <a:xfrm>
            <a:off x="7047707" y="1100885"/>
            <a:ext cx="2924175" cy="1200329"/>
          </a:xfrm>
          <a:prstGeom prst="rect">
            <a:avLst/>
          </a:prstGeom>
          <a:noFill/>
        </p:spPr>
        <p:txBody>
          <a:bodyPr wrap="square" rtlCol="0">
            <a:spAutoFit/>
          </a:bodyPr>
          <a:lstStyle/>
          <a:p>
            <a:r>
              <a:rPr lang="en-IN" sz="2400" dirty="0"/>
              <a:t>Model Validation</a:t>
            </a:r>
          </a:p>
          <a:p>
            <a:pPr marL="285750" indent="-285750">
              <a:buFont typeface="Arial" panose="020B0604020202020204" pitchFamily="34" charset="0"/>
              <a:buChar char="•"/>
            </a:pPr>
            <a:r>
              <a:rPr lang="en-IN" sz="2400" dirty="0"/>
              <a:t>Data Preprocessing</a:t>
            </a:r>
          </a:p>
          <a:p>
            <a:pPr marL="285750" indent="-285750">
              <a:buFont typeface="Arial" panose="020B0604020202020204" pitchFamily="34" charset="0"/>
              <a:buChar char="•"/>
            </a:pPr>
            <a:r>
              <a:rPr lang="en-IN" sz="2400" dirty="0"/>
              <a:t>Data Augmentation</a:t>
            </a:r>
          </a:p>
        </p:txBody>
      </p:sp>
      <p:sp>
        <p:nvSpPr>
          <p:cNvPr id="5" name="TextBox 4">
            <a:extLst>
              <a:ext uri="{FF2B5EF4-FFF2-40B4-BE49-F238E27FC236}">
                <a16:creationId xmlns:a16="http://schemas.microsoft.com/office/drawing/2014/main" id="{192CDC8D-11D7-1214-C26B-0CEF896833AA}"/>
              </a:ext>
            </a:extLst>
          </p:cNvPr>
          <p:cNvSpPr txBox="1"/>
          <p:nvPr/>
        </p:nvSpPr>
        <p:spPr>
          <a:xfrm>
            <a:off x="3355974" y="4422730"/>
            <a:ext cx="3438525" cy="1938992"/>
          </a:xfrm>
          <a:prstGeom prst="rect">
            <a:avLst/>
          </a:prstGeom>
          <a:noFill/>
        </p:spPr>
        <p:txBody>
          <a:bodyPr wrap="square" rtlCol="0">
            <a:spAutoFit/>
          </a:bodyPr>
          <a:lstStyle/>
          <a:p>
            <a:r>
              <a:rPr lang="en-IN" sz="2400" dirty="0"/>
              <a:t>Model Fine-Tuning </a:t>
            </a:r>
          </a:p>
          <a:p>
            <a:pPr marL="285750" indent="-285750">
              <a:buFont typeface="Arial" panose="020B0604020202020204" pitchFamily="34" charset="0"/>
              <a:buChar char="•"/>
            </a:pPr>
            <a:r>
              <a:rPr lang="en-US" sz="2400" dirty="0"/>
              <a:t>Experiment with different hyperparameters</a:t>
            </a:r>
          </a:p>
          <a:p>
            <a:pPr marL="285750" indent="-285750">
              <a:buFont typeface="Arial" panose="020B0604020202020204" pitchFamily="34" charset="0"/>
              <a:buChar char="•"/>
            </a:pPr>
            <a:r>
              <a:rPr lang="en-US" sz="2400" dirty="0"/>
              <a:t>Transfer Learning </a:t>
            </a:r>
            <a:endParaRPr lang="en-IN" sz="2400" dirty="0"/>
          </a:p>
        </p:txBody>
      </p:sp>
      <p:sp>
        <p:nvSpPr>
          <p:cNvPr id="6" name="TextBox 5">
            <a:extLst>
              <a:ext uri="{FF2B5EF4-FFF2-40B4-BE49-F238E27FC236}">
                <a16:creationId xmlns:a16="http://schemas.microsoft.com/office/drawing/2014/main" id="{2717B57F-82B9-8786-4447-E398AAB6CB45}"/>
              </a:ext>
            </a:extLst>
          </p:cNvPr>
          <p:cNvSpPr txBox="1"/>
          <p:nvPr/>
        </p:nvSpPr>
        <p:spPr>
          <a:xfrm>
            <a:off x="12666662" y="4266962"/>
            <a:ext cx="3438525" cy="1938992"/>
          </a:xfrm>
          <a:prstGeom prst="rect">
            <a:avLst/>
          </a:prstGeom>
          <a:noFill/>
        </p:spPr>
        <p:txBody>
          <a:bodyPr wrap="square" rtlCol="0">
            <a:spAutoFit/>
          </a:bodyPr>
          <a:lstStyle/>
          <a:p>
            <a:r>
              <a:rPr lang="en-IN" sz="2400" dirty="0"/>
              <a:t>Model Evaluation</a:t>
            </a:r>
          </a:p>
          <a:p>
            <a:pPr marL="285750" indent="-285750">
              <a:buFont typeface="Arial" panose="020B0604020202020204" pitchFamily="34" charset="0"/>
              <a:buChar char="•"/>
            </a:pPr>
            <a:r>
              <a:rPr lang="en-US" sz="2400" dirty="0"/>
              <a:t>Accuracy, Loss, Precision, Recall</a:t>
            </a:r>
          </a:p>
          <a:p>
            <a:pPr marL="285750" indent="-285750">
              <a:buFont typeface="Arial" panose="020B0604020202020204" pitchFamily="34" charset="0"/>
              <a:buChar char="•"/>
            </a:pPr>
            <a:r>
              <a:rPr lang="en-US" sz="2400" dirty="0"/>
              <a:t>Confusion matrix </a:t>
            </a:r>
          </a:p>
          <a:p>
            <a:pPr marL="285750" indent="-285750">
              <a:buFont typeface="Arial" panose="020B0604020202020204" pitchFamily="34" charset="0"/>
              <a:buChar char="•"/>
            </a:pPr>
            <a:r>
              <a:rPr lang="en-US" sz="2400" dirty="0"/>
              <a:t>Visualization</a:t>
            </a:r>
            <a:endParaRPr lang="en-IN" sz="2400" dirty="0"/>
          </a:p>
        </p:txBody>
      </p:sp>
      <p:sp>
        <p:nvSpPr>
          <p:cNvPr id="9" name="TextBox 8">
            <a:extLst>
              <a:ext uri="{FF2B5EF4-FFF2-40B4-BE49-F238E27FC236}">
                <a16:creationId xmlns:a16="http://schemas.microsoft.com/office/drawing/2014/main" id="{1CF6E82A-9F01-80FD-5F70-7F3522679B31}"/>
              </a:ext>
            </a:extLst>
          </p:cNvPr>
          <p:cNvSpPr txBox="1"/>
          <p:nvPr/>
        </p:nvSpPr>
        <p:spPr>
          <a:xfrm>
            <a:off x="7938295" y="361941"/>
            <a:ext cx="571500" cy="523220"/>
          </a:xfrm>
          <a:prstGeom prst="rect">
            <a:avLst/>
          </a:prstGeom>
          <a:noFill/>
        </p:spPr>
        <p:txBody>
          <a:bodyPr wrap="square" rtlCol="0">
            <a:spAutoFit/>
          </a:bodyPr>
          <a:lstStyle/>
          <a:p>
            <a:r>
              <a:rPr lang="en-US" sz="2800" dirty="0"/>
              <a:t>01</a:t>
            </a:r>
            <a:endParaRPr lang="en-IN" sz="2800" dirty="0"/>
          </a:p>
        </p:txBody>
      </p:sp>
      <p:sp>
        <p:nvSpPr>
          <p:cNvPr id="12" name="TextBox 11">
            <a:extLst>
              <a:ext uri="{FF2B5EF4-FFF2-40B4-BE49-F238E27FC236}">
                <a16:creationId xmlns:a16="http://schemas.microsoft.com/office/drawing/2014/main" id="{37DA82AD-F19D-8433-3EB0-7915264AA167}"/>
              </a:ext>
            </a:extLst>
          </p:cNvPr>
          <p:cNvSpPr txBox="1"/>
          <p:nvPr/>
        </p:nvSpPr>
        <p:spPr>
          <a:xfrm>
            <a:off x="4341016" y="3896707"/>
            <a:ext cx="734220" cy="523220"/>
          </a:xfrm>
          <a:prstGeom prst="rect">
            <a:avLst/>
          </a:prstGeom>
          <a:noFill/>
        </p:spPr>
        <p:txBody>
          <a:bodyPr wrap="square" rtlCol="0">
            <a:spAutoFit/>
          </a:bodyPr>
          <a:lstStyle/>
          <a:p>
            <a:r>
              <a:rPr lang="en-US" sz="2800" dirty="0"/>
              <a:t>02</a:t>
            </a:r>
            <a:endParaRPr lang="en-IN" sz="2800" dirty="0"/>
          </a:p>
        </p:txBody>
      </p:sp>
      <p:sp>
        <p:nvSpPr>
          <p:cNvPr id="13" name="TextBox 12">
            <a:extLst>
              <a:ext uri="{FF2B5EF4-FFF2-40B4-BE49-F238E27FC236}">
                <a16:creationId xmlns:a16="http://schemas.microsoft.com/office/drawing/2014/main" id="{6293ADAE-F920-D5CA-A3AA-1CD70BF52A4E}"/>
              </a:ext>
            </a:extLst>
          </p:cNvPr>
          <p:cNvSpPr txBox="1"/>
          <p:nvPr/>
        </p:nvSpPr>
        <p:spPr>
          <a:xfrm>
            <a:off x="13577889" y="3662774"/>
            <a:ext cx="737392" cy="523220"/>
          </a:xfrm>
          <a:prstGeom prst="rect">
            <a:avLst/>
          </a:prstGeom>
          <a:noFill/>
        </p:spPr>
        <p:txBody>
          <a:bodyPr wrap="square" rtlCol="0">
            <a:spAutoFit/>
          </a:bodyPr>
          <a:lstStyle/>
          <a:p>
            <a:r>
              <a:rPr lang="en-US" sz="2800" dirty="0"/>
              <a:t>03</a:t>
            </a:r>
            <a:endParaRPr lang="en-IN" sz="2800" dirty="0"/>
          </a:p>
        </p:txBody>
      </p:sp>
    </p:spTree>
    <p:extLst>
      <p:ext uri="{BB962C8B-B14F-4D97-AF65-F5344CB8AC3E}">
        <p14:creationId xmlns:p14="http://schemas.microsoft.com/office/powerpoint/2010/main" val="252003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20000"/>
                <a:lumOff val="80000"/>
              </a:schemeClr>
            </a:gs>
            <a:gs pos="98000">
              <a:schemeClr val="accent6">
                <a:lumMod val="60000"/>
                <a:lumOff val="40000"/>
              </a:schemeClr>
            </a:gs>
          </a:gsLst>
          <a:path path="circle">
            <a:fillToRect l="100000" t="100000"/>
          </a:path>
        </a:gradFill>
        <a:effectLst/>
      </p:bgPr>
    </p:bg>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A051A1E1-7F1B-5D94-5CC8-7B771158BF37}"/>
              </a:ext>
            </a:extLst>
          </p:cNvPr>
          <p:cNvSpPr/>
          <p:nvPr/>
        </p:nvSpPr>
        <p:spPr>
          <a:xfrm>
            <a:off x="7555707" y="3428330"/>
            <a:ext cx="4203700" cy="3418171"/>
          </a:xfrm>
          <a:prstGeom prst="ellipse">
            <a:avLst/>
          </a:prstGeom>
          <a:solidFill>
            <a:srgbClr val="00B0F0">
              <a:alpha val="42000"/>
            </a:srgbClr>
          </a:solidFill>
          <a:ln>
            <a:noFill/>
          </a:ln>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0BE5D6EF-BDAD-A575-DBB8-DDCE79408A66}"/>
              </a:ext>
            </a:extLst>
          </p:cNvPr>
          <p:cNvSpPr/>
          <p:nvPr/>
        </p:nvSpPr>
        <p:spPr>
          <a:xfrm>
            <a:off x="2686052" y="3685587"/>
            <a:ext cx="3962400" cy="3160914"/>
          </a:xfrm>
          <a:prstGeom prst="ellipse">
            <a:avLst/>
          </a:prstGeom>
          <a:solidFill>
            <a:schemeClr val="accent2">
              <a:lumMod val="75000"/>
              <a:alpha val="76000"/>
            </a:schemeClr>
          </a:solidFill>
          <a:ln>
            <a:noFill/>
          </a:ln>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7F288389-28EA-F5DE-98C5-B1933573BD64}"/>
              </a:ext>
            </a:extLst>
          </p:cNvPr>
          <p:cNvSpPr/>
          <p:nvPr/>
        </p:nvSpPr>
        <p:spPr>
          <a:xfrm>
            <a:off x="6511136" y="214255"/>
            <a:ext cx="3756817" cy="3160915"/>
          </a:xfrm>
          <a:prstGeom prst="ellipse">
            <a:avLst/>
          </a:prstGeom>
          <a:solidFill>
            <a:schemeClr val="tx1">
              <a:lumMod val="50000"/>
              <a:lumOff val="50000"/>
            </a:schemeClr>
          </a:solidFill>
          <a:ln>
            <a:noFill/>
          </a:ln>
          <a:effectLst>
            <a:outerShdw blurRad="63500" sx="102000" sy="102000" algn="ctr" rotWithShape="0">
              <a:prstClr val="black">
                <a:alpha val="40000"/>
              </a:prstClr>
            </a:outerShdw>
          </a:effectLst>
          <a:scene3d>
            <a:camera prst="orthographicFront"/>
            <a:lightRig rig="threePt" dir="t"/>
          </a:scene3d>
          <a:sp3d>
            <a:bevelT w="114300" prst="hardEdg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29CDED50-1B3D-D982-FD4B-5C2409941B4D}"/>
              </a:ext>
            </a:extLst>
          </p:cNvPr>
          <p:cNvSpPr/>
          <p:nvPr/>
        </p:nvSpPr>
        <p:spPr>
          <a:xfrm>
            <a:off x="-984250" y="-2052727"/>
            <a:ext cx="6527800" cy="6058079"/>
          </a:xfrm>
          <a:prstGeom prst="ellipse">
            <a:avLst/>
          </a:prstGeom>
          <a:solidFill>
            <a:schemeClr val="tx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06AE5F65-C357-2A22-AF8E-740EBE1CD9ED}"/>
              </a:ext>
            </a:extLst>
          </p:cNvPr>
          <p:cNvSpPr txBox="1"/>
          <p:nvPr/>
        </p:nvSpPr>
        <p:spPr>
          <a:xfrm>
            <a:off x="904875" y="233452"/>
            <a:ext cx="3962400" cy="707886"/>
          </a:xfrm>
          <a:prstGeom prst="rect">
            <a:avLst/>
          </a:prstGeom>
          <a:noFill/>
        </p:spPr>
        <p:txBody>
          <a:bodyPr wrap="square" rtlCol="0">
            <a:spAutoFit/>
          </a:bodyPr>
          <a:lstStyle/>
          <a:p>
            <a:r>
              <a:rPr lang="en-IN" sz="4000" dirty="0"/>
              <a:t>MODEL BUILDING</a:t>
            </a:r>
          </a:p>
        </p:txBody>
      </p:sp>
      <p:sp>
        <p:nvSpPr>
          <p:cNvPr id="3" name="TextBox 2">
            <a:extLst>
              <a:ext uri="{FF2B5EF4-FFF2-40B4-BE49-F238E27FC236}">
                <a16:creationId xmlns:a16="http://schemas.microsoft.com/office/drawing/2014/main" id="{F90DE8B5-5CA1-BF26-CF66-7C76BC309930}"/>
              </a:ext>
            </a:extLst>
          </p:cNvPr>
          <p:cNvSpPr txBox="1"/>
          <p:nvPr/>
        </p:nvSpPr>
        <p:spPr>
          <a:xfrm>
            <a:off x="904875" y="992048"/>
            <a:ext cx="3962400" cy="2308324"/>
          </a:xfrm>
          <a:prstGeom prst="rect">
            <a:avLst/>
          </a:prstGeom>
          <a:noFill/>
        </p:spPr>
        <p:txBody>
          <a:bodyPr wrap="square" rtlCol="0">
            <a:spAutoFit/>
          </a:bodyPr>
          <a:lstStyle/>
          <a:p>
            <a:r>
              <a:rPr lang="en-US" sz="2400" dirty="0"/>
              <a:t>Model Selection: For addressing the classification task at hand, the chosen deep learning architecture is a Convolutional Neural Network (CNN)</a:t>
            </a:r>
            <a:endParaRPr lang="en-IN" sz="2400" dirty="0"/>
          </a:p>
        </p:txBody>
      </p:sp>
      <p:sp>
        <p:nvSpPr>
          <p:cNvPr id="4" name="TextBox 3">
            <a:extLst>
              <a:ext uri="{FF2B5EF4-FFF2-40B4-BE49-F238E27FC236}">
                <a16:creationId xmlns:a16="http://schemas.microsoft.com/office/drawing/2014/main" id="{04842AF2-41D6-BA22-A1AB-29045543AB6E}"/>
              </a:ext>
            </a:extLst>
          </p:cNvPr>
          <p:cNvSpPr txBox="1"/>
          <p:nvPr/>
        </p:nvSpPr>
        <p:spPr>
          <a:xfrm>
            <a:off x="7047707" y="1254492"/>
            <a:ext cx="2924175" cy="1200329"/>
          </a:xfrm>
          <a:prstGeom prst="rect">
            <a:avLst/>
          </a:prstGeom>
          <a:noFill/>
        </p:spPr>
        <p:txBody>
          <a:bodyPr wrap="square" rtlCol="0">
            <a:spAutoFit/>
          </a:bodyPr>
          <a:lstStyle/>
          <a:p>
            <a:r>
              <a:rPr lang="en-IN" sz="2400" dirty="0"/>
              <a:t>Model Validation</a:t>
            </a:r>
          </a:p>
          <a:p>
            <a:pPr marL="285750" indent="-285750">
              <a:buFont typeface="Arial" panose="020B0604020202020204" pitchFamily="34" charset="0"/>
              <a:buChar char="•"/>
            </a:pPr>
            <a:r>
              <a:rPr lang="en-IN" sz="2400" dirty="0"/>
              <a:t>Data Preprocessing</a:t>
            </a:r>
          </a:p>
          <a:p>
            <a:pPr marL="285750" indent="-285750">
              <a:buFont typeface="Arial" panose="020B0604020202020204" pitchFamily="34" charset="0"/>
              <a:buChar char="•"/>
            </a:pPr>
            <a:r>
              <a:rPr lang="en-IN" sz="2400" dirty="0"/>
              <a:t>Data Augmentation</a:t>
            </a:r>
          </a:p>
        </p:txBody>
      </p:sp>
      <p:sp>
        <p:nvSpPr>
          <p:cNvPr id="5" name="TextBox 4">
            <a:extLst>
              <a:ext uri="{FF2B5EF4-FFF2-40B4-BE49-F238E27FC236}">
                <a16:creationId xmlns:a16="http://schemas.microsoft.com/office/drawing/2014/main" id="{192CDC8D-11D7-1214-C26B-0CEF896833AA}"/>
              </a:ext>
            </a:extLst>
          </p:cNvPr>
          <p:cNvSpPr txBox="1"/>
          <p:nvPr/>
        </p:nvSpPr>
        <p:spPr>
          <a:xfrm>
            <a:off x="3355974" y="4422730"/>
            <a:ext cx="3438525" cy="1938992"/>
          </a:xfrm>
          <a:prstGeom prst="rect">
            <a:avLst/>
          </a:prstGeom>
          <a:noFill/>
        </p:spPr>
        <p:txBody>
          <a:bodyPr wrap="square" rtlCol="0">
            <a:spAutoFit/>
          </a:bodyPr>
          <a:lstStyle/>
          <a:p>
            <a:r>
              <a:rPr lang="en-IN" sz="2400" dirty="0"/>
              <a:t>Model Fine-Tuning </a:t>
            </a:r>
          </a:p>
          <a:p>
            <a:pPr marL="285750" indent="-285750">
              <a:buFont typeface="Arial" panose="020B0604020202020204" pitchFamily="34" charset="0"/>
              <a:buChar char="•"/>
            </a:pPr>
            <a:r>
              <a:rPr lang="en-US" sz="2400" dirty="0"/>
              <a:t>Experiment with different hyperparameters</a:t>
            </a:r>
          </a:p>
          <a:p>
            <a:pPr marL="285750" indent="-285750">
              <a:buFont typeface="Arial" panose="020B0604020202020204" pitchFamily="34" charset="0"/>
              <a:buChar char="•"/>
            </a:pPr>
            <a:r>
              <a:rPr lang="en-US" sz="2400" dirty="0"/>
              <a:t>Transfer Learning </a:t>
            </a:r>
            <a:endParaRPr lang="en-IN" sz="2400" dirty="0"/>
          </a:p>
        </p:txBody>
      </p:sp>
      <p:sp>
        <p:nvSpPr>
          <p:cNvPr id="6" name="TextBox 5">
            <a:extLst>
              <a:ext uri="{FF2B5EF4-FFF2-40B4-BE49-F238E27FC236}">
                <a16:creationId xmlns:a16="http://schemas.microsoft.com/office/drawing/2014/main" id="{2717B57F-82B9-8786-4447-E398AAB6CB45}"/>
              </a:ext>
            </a:extLst>
          </p:cNvPr>
          <p:cNvSpPr txBox="1"/>
          <p:nvPr/>
        </p:nvSpPr>
        <p:spPr>
          <a:xfrm>
            <a:off x="8370890" y="4266962"/>
            <a:ext cx="3438525" cy="1938992"/>
          </a:xfrm>
          <a:prstGeom prst="rect">
            <a:avLst/>
          </a:prstGeom>
          <a:noFill/>
        </p:spPr>
        <p:txBody>
          <a:bodyPr wrap="square" rtlCol="0">
            <a:spAutoFit/>
          </a:bodyPr>
          <a:lstStyle/>
          <a:p>
            <a:r>
              <a:rPr lang="en-IN" sz="2400" dirty="0"/>
              <a:t>Model Evaluation</a:t>
            </a:r>
          </a:p>
          <a:p>
            <a:pPr marL="285750" indent="-285750">
              <a:buFont typeface="Arial" panose="020B0604020202020204" pitchFamily="34" charset="0"/>
              <a:buChar char="•"/>
            </a:pPr>
            <a:r>
              <a:rPr lang="en-US" sz="2400" dirty="0"/>
              <a:t>Accuracy, Loss, Precision, Recall</a:t>
            </a:r>
          </a:p>
          <a:p>
            <a:pPr marL="285750" indent="-285750">
              <a:buFont typeface="Arial" panose="020B0604020202020204" pitchFamily="34" charset="0"/>
              <a:buChar char="•"/>
            </a:pPr>
            <a:r>
              <a:rPr lang="en-US" sz="2400" dirty="0"/>
              <a:t>Confusion matrix </a:t>
            </a:r>
          </a:p>
          <a:p>
            <a:pPr marL="285750" indent="-285750">
              <a:buFont typeface="Arial" panose="020B0604020202020204" pitchFamily="34" charset="0"/>
              <a:buChar char="•"/>
            </a:pPr>
            <a:r>
              <a:rPr lang="en-US" sz="2400" dirty="0"/>
              <a:t>Visualization</a:t>
            </a:r>
            <a:endParaRPr lang="en-IN" sz="2400" dirty="0"/>
          </a:p>
        </p:txBody>
      </p:sp>
      <p:sp>
        <p:nvSpPr>
          <p:cNvPr id="9" name="TextBox 8">
            <a:extLst>
              <a:ext uri="{FF2B5EF4-FFF2-40B4-BE49-F238E27FC236}">
                <a16:creationId xmlns:a16="http://schemas.microsoft.com/office/drawing/2014/main" id="{1CF6E82A-9F01-80FD-5F70-7F3522679B31}"/>
              </a:ext>
            </a:extLst>
          </p:cNvPr>
          <p:cNvSpPr txBox="1"/>
          <p:nvPr/>
        </p:nvSpPr>
        <p:spPr>
          <a:xfrm>
            <a:off x="7938295" y="361941"/>
            <a:ext cx="571500" cy="523220"/>
          </a:xfrm>
          <a:prstGeom prst="rect">
            <a:avLst/>
          </a:prstGeom>
          <a:noFill/>
        </p:spPr>
        <p:txBody>
          <a:bodyPr wrap="square" rtlCol="0">
            <a:spAutoFit/>
          </a:bodyPr>
          <a:lstStyle/>
          <a:p>
            <a:r>
              <a:rPr lang="en-US" sz="2800" dirty="0"/>
              <a:t>01</a:t>
            </a:r>
            <a:endParaRPr lang="en-IN" sz="2800" dirty="0"/>
          </a:p>
        </p:txBody>
      </p:sp>
      <p:sp>
        <p:nvSpPr>
          <p:cNvPr id="12" name="TextBox 11">
            <a:extLst>
              <a:ext uri="{FF2B5EF4-FFF2-40B4-BE49-F238E27FC236}">
                <a16:creationId xmlns:a16="http://schemas.microsoft.com/office/drawing/2014/main" id="{37DA82AD-F19D-8433-3EB0-7915264AA167}"/>
              </a:ext>
            </a:extLst>
          </p:cNvPr>
          <p:cNvSpPr txBox="1"/>
          <p:nvPr/>
        </p:nvSpPr>
        <p:spPr>
          <a:xfrm>
            <a:off x="4341016" y="3896707"/>
            <a:ext cx="734220" cy="523220"/>
          </a:xfrm>
          <a:prstGeom prst="rect">
            <a:avLst/>
          </a:prstGeom>
          <a:noFill/>
        </p:spPr>
        <p:txBody>
          <a:bodyPr wrap="square" rtlCol="0">
            <a:spAutoFit/>
          </a:bodyPr>
          <a:lstStyle/>
          <a:p>
            <a:r>
              <a:rPr lang="en-US" sz="2800" dirty="0"/>
              <a:t>02</a:t>
            </a:r>
            <a:endParaRPr lang="en-IN" sz="2800" dirty="0"/>
          </a:p>
        </p:txBody>
      </p:sp>
      <p:sp>
        <p:nvSpPr>
          <p:cNvPr id="13" name="TextBox 12">
            <a:extLst>
              <a:ext uri="{FF2B5EF4-FFF2-40B4-BE49-F238E27FC236}">
                <a16:creationId xmlns:a16="http://schemas.microsoft.com/office/drawing/2014/main" id="{6293ADAE-F920-D5CA-A3AA-1CD70BF52A4E}"/>
              </a:ext>
            </a:extLst>
          </p:cNvPr>
          <p:cNvSpPr txBox="1"/>
          <p:nvPr/>
        </p:nvSpPr>
        <p:spPr>
          <a:xfrm>
            <a:off x="9339667" y="3743742"/>
            <a:ext cx="737392" cy="523220"/>
          </a:xfrm>
          <a:prstGeom prst="rect">
            <a:avLst/>
          </a:prstGeom>
          <a:noFill/>
        </p:spPr>
        <p:txBody>
          <a:bodyPr wrap="square" rtlCol="0">
            <a:spAutoFit/>
          </a:bodyPr>
          <a:lstStyle/>
          <a:p>
            <a:r>
              <a:rPr lang="en-US" sz="2800" dirty="0"/>
              <a:t>03</a:t>
            </a:r>
            <a:endParaRPr lang="en-IN" sz="2800" dirty="0"/>
          </a:p>
        </p:txBody>
      </p:sp>
    </p:spTree>
    <p:extLst>
      <p:ext uri="{BB962C8B-B14F-4D97-AF65-F5344CB8AC3E}">
        <p14:creationId xmlns:p14="http://schemas.microsoft.com/office/powerpoint/2010/main" val="4618675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60000"/>
                <a:lumOff val="40000"/>
              </a:schemeClr>
            </a:gs>
            <a:gs pos="100000">
              <a:srgbClr val="B8D3BE"/>
            </a:gs>
          </a:gsLst>
          <a:lin ang="5400000" scaled="1"/>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A75B5A-85C5-8C1C-878B-7C11EA1838A0}"/>
              </a:ext>
            </a:extLst>
          </p:cNvPr>
          <p:cNvSpPr txBox="1"/>
          <p:nvPr/>
        </p:nvSpPr>
        <p:spPr>
          <a:xfrm>
            <a:off x="990600" y="371475"/>
            <a:ext cx="6486525" cy="1754326"/>
          </a:xfrm>
          <a:prstGeom prst="rect">
            <a:avLst/>
          </a:prstGeom>
          <a:noFill/>
        </p:spPr>
        <p:txBody>
          <a:bodyPr wrap="square" rtlCol="0">
            <a:spAutoFit/>
          </a:bodyPr>
          <a:lstStyle/>
          <a:p>
            <a:r>
              <a:rPr lang="en-US" sz="5400" dirty="0">
                <a:solidFill>
                  <a:schemeClr val="accent2">
                    <a:lumMod val="75000"/>
                  </a:schemeClr>
                </a:solidFill>
              </a:rPr>
              <a:t>ADVANCING FIRE DETECTION WITH CNN</a:t>
            </a:r>
            <a:r>
              <a:rPr lang="en-US" sz="5400" dirty="0"/>
              <a:t> </a:t>
            </a:r>
            <a:endParaRPr lang="en-IN" sz="5400" dirty="0"/>
          </a:p>
        </p:txBody>
      </p:sp>
      <p:pic>
        <p:nvPicPr>
          <p:cNvPr id="4" name="Graphic 3" descr="Fire">
            <a:extLst>
              <a:ext uri="{FF2B5EF4-FFF2-40B4-BE49-F238E27FC236}">
                <a16:creationId xmlns:a16="http://schemas.microsoft.com/office/drawing/2014/main" id="{3B10FC9C-6CDA-E79D-0C9C-4C76258814A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6000" y="371475"/>
            <a:ext cx="914400" cy="914400"/>
          </a:xfrm>
          <a:prstGeom prst="rect">
            <a:avLst/>
          </a:prstGeom>
        </p:spPr>
      </p:pic>
      <p:pic>
        <p:nvPicPr>
          <p:cNvPr id="6" name="Picture 5">
            <a:extLst>
              <a:ext uri="{FF2B5EF4-FFF2-40B4-BE49-F238E27FC236}">
                <a16:creationId xmlns:a16="http://schemas.microsoft.com/office/drawing/2014/main" id="{26EDAAF0-1761-0541-CF12-32BE6EA53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59" y="2486888"/>
            <a:ext cx="10337566" cy="4208601"/>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
        <p:nvSpPr>
          <p:cNvPr id="3" name="Flowchart: Data 2">
            <a:extLst>
              <a:ext uri="{FF2B5EF4-FFF2-40B4-BE49-F238E27FC236}">
                <a16:creationId xmlns:a16="http://schemas.microsoft.com/office/drawing/2014/main" id="{0C3D92DD-6872-E0FF-B1CF-8673D5882B1F}"/>
              </a:ext>
            </a:extLst>
          </p:cNvPr>
          <p:cNvSpPr/>
          <p:nvPr/>
        </p:nvSpPr>
        <p:spPr>
          <a:xfrm>
            <a:off x="9480550" y="0"/>
            <a:ext cx="825500" cy="1231900"/>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 name="Flowchart: Data 4">
            <a:extLst>
              <a:ext uri="{FF2B5EF4-FFF2-40B4-BE49-F238E27FC236}">
                <a16:creationId xmlns:a16="http://schemas.microsoft.com/office/drawing/2014/main" id="{42FC6901-10D0-89B3-448B-19C967A810BB}"/>
              </a:ext>
            </a:extLst>
          </p:cNvPr>
          <p:cNvSpPr/>
          <p:nvPr/>
        </p:nvSpPr>
        <p:spPr>
          <a:xfrm>
            <a:off x="10252075" y="0"/>
            <a:ext cx="825500" cy="1231900"/>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7" name="Flowchart: Data 6">
            <a:extLst>
              <a:ext uri="{FF2B5EF4-FFF2-40B4-BE49-F238E27FC236}">
                <a16:creationId xmlns:a16="http://schemas.microsoft.com/office/drawing/2014/main" id="{34974C1A-6202-1032-7D19-938D9F53C05E}"/>
              </a:ext>
            </a:extLst>
          </p:cNvPr>
          <p:cNvSpPr/>
          <p:nvPr/>
        </p:nvSpPr>
        <p:spPr>
          <a:xfrm>
            <a:off x="11023600" y="0"/>
            <a:ext cx="825500" cy="1231900"/>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cxnSp>
        <p:nvCxnSpPr>
          <p:cNvPr id="9" name="Straight Connector 8">
            <a:extLst>
              <a:ext uri="{FF2B5EF4-FFF2-40B4-BE49-F238E27FC236}">
                <a16:creationId xmlns:a16="http://schemas.microsoft.com/office/drawing/2014/main" id="{5835BE7D-641D-C898-D2ED-6DD9507310D9}"/>
              </a:ext>
            </a:extLst>
          </p:cNvPr>
          <p:cNvCxnSpPr>
            <a:cxnSpLocks/>
          </p:cNvCxnSpPr>
          <p:nvPr/>
        </p:nvCxnSpPr>
        <p:spPr>
          <a:xfrm flipV="1">
            <a:off x="990600" y="1215162"/>
            <a:ext cx="4851400" cy="16738"/>
          </a:xfrm>
          <a:prstGeom prst="line">
            <a:avLst/>
          </a:prstGeom>
        </p:spPr>
        <p:style>
          <a:lnRef idx="3">
            <a:schemeClr val="dk1"/>
          </a:lnRef>
          <a:fillRef idx="0">
            <a:schemeClr val="dk1"/>
          </a:fillRef>
          <a:effectRef idx="2">
            <a:schemeClr val="dk1"/>
          </a:effectRef>
          <a:fontRef idx="minor">
            <a:schemeClr val="tx1"/>
          </a:fontRef>
        </p:style>
      </p:cxnSp>
      <p:cxnSp>
        <p:nvCxnSpPr>
          <p:cNvPr id="11" name="Straight Connector 10">
            <a:extLst>
              <a:ext uri="{FF2B5EF4-FFF2-40B4-BE49-F238E27FC236}">
                <a16:creationId xmlns:a16="http://schemas.microsoft.com/office/drawing/2014/main" id="{FFD13523-55AD-AAD9-8D10-A233DB2FD41C}"/>
              </a:ext>
            </a:extLst>
          </p:cNvPr>
          <p:cNvCxnSpPr>
            <a:cxnSpLocks/>
          </p:cNvCxnSpPr>
          <p:nvPr/>
        </p:nvCxnSpPr>
        <p:spPr>
          <a:xfrm>
            <a:off x="1114425" y="1998801"/>
            <a:ext cx="6362700" cy="0"/>
          </a:xfrm>
          <a:prstGeom prst="line">
            <a:avLst/>
          </a:prstGeom>
        </p:spPr>
        <p:style>
          <a:lnRef idx="3">
            <a:schemeClr val="dk1"/>
          </a:lnRef>
          <a:fillRef idx="0">
            <a:schemeClr val="dk1"/>
          </a:fillRef>
          <a:effectRef idx="2">
            <a:schemeClr val="dk1"/>
          </a:effectRef>
          <a:fontRef idx="minor">
            <a:schemeClr val="tx1"/>
          </a:fontRef>
        </p:style>
      </p:cxnSp>
      <p:pic>
        <p:nvPicPr>
          <p:cNvPr id="14" name="Graphic 13" descr="Open quotation mark">
            <a:extLst>
              <a:ext uri="{FF2B5EF4-FFF2-40B4-BE49-F238E27FC236}">
                <a16:creationId xmlns:a16="http://schemas.microsoft.com/office/drawing/2014/main" id="{B54F736C-D7B5-8FEA-1C48-1A67766C6FD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42900" y="10388"/>
            <a:ext cx="914400" cy="914400"/>
          </a:xfrm>
          <a:prstGeom prst="rect">
            <a:avLst/>
          </a:prstGeom>
        </p:spPr>
      </p:pic>
      <p:pic>
        <p:nvPicPr>
          <p:cNvPr id="16" name="Graphic 15" descr="Closed quotation mark">
            <a:extLst>
              <a:ext uri="{FF2B5EF4-FFF2-40B4-BE49-F238E27FC236}">
                <a16:creationId xmlns:a16="http://schemas.microsoft.com/office/drawing/2014/main" id="{6E1599B3-1A35-EBBC-F7FD-01D5AEB9F36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334250" y="828675"/>
            <a:ext cx="914400" cy="914400"/>
          </a:xfrm>
          <a:prstGeom prst="rect">
            <a:avLst/>
          </a:prstGeom>
        </p:spPr>
      </p:pic>
      <p:sp>
        <p:nvSpPr>
          <p:cNvPr id="8" name="TextBox 7">
            <a:extLst>
              <a:ext uri="{FF2B5EF4-FFF2-40B4-BE49-F238E27FC236}">
                <a16:creationId xmlns:a16="http://schemas.microsoft.com/office/drawing/2014/main" id="{7131AB34-632D-0DCB-09D8-B7D0928AF04E}"/>
              </a:ext>
            </a:extLst>
          </p:cNvPr>
          <p:cNvSpPr txBox="1"/>
          <p:nvPr/>
        </p:nvSpPr>
        <p:spPr>
          <a:xfrm>
            <a:off x="4295775" y="3901440"/>
            <a:ext cx="1231265" cy="584775"/>
          </a:xfrm>
          <a:prstGeom prst="rect">
            <a:avLst/>
          </a:prstGeom>
          <a:solidFill>
            <a:schemeClr val="bg1"/>
          </a:solidFill>
          <a:effectLst>
            <a:outerShdw blurRad="50800" dist="38100" dir="5400000" algn="t" rotWithShape="0">
              <a:prstClr val="black">
                <a:alpha val="40000"/>
              </a:prstClr>
            </a:outerShdw>
          </a:effectLst>
        </p:spPr>
        <p:txBody>
          <a:bodyPr wrap="square" rtlCol="0">
            <a:spAutoFit/>
          </a:bodyPr>
          <a:lstStyle/>
          <a:p>
            <a:r>
              <a:rPr lang="en-US" sz="1600" dirty="0"/>
              <a:t>Real – Time Image Feed</a:t>
            </a:r>
            <a:endParaRPr lang="en-IN" sz="1600" dirty="0"/>
          </a:p>
        </p:txBody>
      </p:sp>
    </p:spTree>
    <p:extLst>
      <p:ext uri="{BB962C8B-B14F-4D97-AF65-F5344CB8AC3E}">
        <p14:creationId xmlns:p14="http://schemas.microsoft.com/office/powerpoint/2010/main" val="24703204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98000">
              <a:schemeClr val="accent2">
                <a:lumMod val="40000"/>
                <a:lumOff val="60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B5AADB-D9E0-3F83-1BDB-316AC40C954D}"/>
              </a:ext>
            </a:extLst>
          </p:cNvPr>
          <p:cNvSpPr txBox="1"/>
          <p:nvPr/>
        </p:nvSpPr>
        <p:spPr>
          <a:xfrm>
            <a:off x="666750" y="295275"/>
            <a:ext cx="4581525" cy="707886"/>
          </a:xfrm>
          <a:prstGeom prst="rect">
            <a:avLst/>
          </a:prstGeom>
          <a:noFill/>
        </p:spPr>
        <p:txBody>
          <a:bodyPr wrap="square" rtlCol="0">
            <a:spAutoFit/>
          </a:bodyPr>
          <a:lstStyle/>
          <a:p>
            <a:r>
              <a:rPr lang="en-IN" sz="4000" dirty="0"/>
              <a:t>EVALUATION REPORT</a:t>
            </a:r>
          </a:p>
        </p:txBody>
      </p:sp>
      <p:sp>
        <p:nvSpPr>
          <p:cNvPr id="3" name="TextBox 2">
            <a:extLst>
              <a:ext uri="{FF2B5EF4-FFF2-40B4-BE49-F238E27FC236}">
                <a16:creationId xmlns:a16="http://schemas.microsoft.com/office/drawing/2014/main" id="{D0FF8736-A23F-0F83-C833-70F50B7DC730}"/>
              </a:ext>
            </a:extLst>
          </p:cNvPr>
          <p:cNvSpPr txBox="1"/>
          <p:nvPr/>
        </p:nvSpPr>
        <p:spPr>
          <a:xfrm>
            <a:off x="857250" y="923925"/>
            <a:ext cx="10957942" cy="1569660"/>
          </a:xfrm>
          <a:prstGeom prst="rect">
            <a:avLst/>
          </a:prstGeom>
          <a:noFill/>
        </p:spPr>
        <p:txBody>
          <a:bodyPr wrap="square" rtlCol="0">
            <a:spAutoFit/>
          </a:bodyPr>
          <a:lstStyle/>
          <a:p>
            <a:r>
              <a:rPr lang="en-US" sz="2400" dirty="0"/>
              <a:t>CNN model evaluation involves assessing the performance and effectiveness of a Convolutional Neural Network through various metrics like accuracy, loss, and the confusion matrix and analyses to determine how well it predicts and solves the intended problem.</a:t>
            </a:r>
            <a:endParaRPr lang="en-IN" sz="2400" dirty="0"/>
          </a:p>
        </p:txBody>
      </p:sp>
      <p:graphicFrame>
        <p:nvGraphicFramePr>
          <p:cNvPr id="18" name="Table 17">
            <a:extLst>
              <a:ext uri="{FF2B5EF4-FFF2-40B4-BE49-F238E27FC236}">
                <a16:creationId xmlns:a16="http://schemas.microsoft.com/office/drawing/2014/main" id="{D70AFC6E-14DB-49B4-54C5-29B5E7A7F526}"/>
              </a:ext>
            </a:extLst>
          </p:cNvPr>
          <p:cNvGraphicFramePr>
            <a:graphicFrameLocks noGrp="1"/>
          </p:cNvGraphicFramePr>
          <p:nvPr>
            <p:extLst>
              <p:ext uri="{D42A27DB-BD31-4B8C-83A1-F6EECF244321}">
                <p14:modId xmlns:p14="http://schemas.microsoft.com/office/powerpoint/2010/main" val="3477976349"/>
              </p:ext>
            </p:extLst>
          </p:nvPr>
        </p:nvGraphicFramePr>
        <p:xfrm>
          <a:off x="500029" y="2681359"/>
          <a:ext cx="11306175" cy="4078116"/>
        </p:xfrm>
        <a:graphic>
          <a:graphicData uri="http://schemas.openxmlformats.org/drawingml/2006/table">
            <a:tbl>
              <a:tblPr firstRow="1" bandRow="1">
                <a:tableStyleId>{5C22544A-7EE6-4342-B048-85BDC9FD1C3A}</a:tableStyleId>
              </a:tblPr>
              <a:tblGrid>
                <a:gridCol w="1743075">
                  <a:extLst>
                    <a:ext uri="{9D8B030D-6E8A-4147-A177-3AD203B41FA5}">
                      <a16:colId xmlns:a16="http://schemas.microsoft.com/office/drawing/2014/main" val="257346808"/>
                    </a:ext>
                  </a:extLst>
                </a:gridCol>
                <a:gridCol w="1327132">
                  <a:extLst>
                    <a:ext uri="{9D8B030D-6E8A-4147-A177-3AD203B41FA5}">
                      <a16:colId xmlns:a16="http://schemas.microsoft.com/office/drawing/2014/main" val="3203756370"/>
                    </a:ext>
                  </a:extLst>
                </a:gridCol>
                <a:gridCol w="1395663">
                  <a:extLst>
                    <a:ext uri="{9D8B030D-6E8A-4147-A177-3AD203B41FA5}">
                      <a16:colId xmlns:a16="http://schemas.microsoft.com/office/drawing/2014/main" val="2365041622"/>
                    </a:ext>
                  </a:extLst>
                </a:gridCol>
                <a:gridCol w="1299410">
                  <a:extLst>
                    <a:ext uri="{9D8B030D-6E8A-4147-A177-3AD203B41FA5}">
                      <a16:colId xmlns:a16="http://schemas.microsoft.com/office/drawing/2014/main" val="1431929475"/>
                    </a:ext>
                  </a:extLst>
                </a:gridCol>
                <a:gridCol w="1386038">
                  <a:extLst>
                    <a:ext uri="{9D8B030D-6E8A-4147-A177-3AD203B41FA5}">
                      <a16:colId xmlns:a16="http://schemas.microsoft.com/office/drawing/2014/main" val="2157291805"/>
                    </a:ext>
                  </a:extLst>
                </a:gridCol>
                <a:gridCol w="1434165">
                  <a:extLst>
                    <a:ext uri="{9D8B030D-6E8A-4147-A177-3AD203B41FA5}">
                      <a16:colId xmlns:a16="http://schemas.microsoft.com/office/drawing/2014/main" val="3389827871"/>
                    </a:ext>
                  </a:extLst>
                </a:gridCol>
                <a:gridCol w="1415767">
                  <a:extLst>
                    <a:ext uri="{9D8B030D-6E8A-4147-A177-3AD203B41FA5}">
                      <a16:colId xmlns:a16="http://schemas.microsoft.com/office/drawing/2014/main" val="3474865806"/>
                    </a:ext>
                  </a:extLst>
                </a:gridCol>
                <a:gridCol w="1304925">
                  <a:extLst>
                    <a:ext uri="{9D8B030D-6E8A-4147-A177-3AD203B41FA5}">
                      <a16:colId xmlns:a16="http://schemas.microsoft.com/office/drawing/2014/main" val="379494858"/>
                    </a:ext>
                  </a:extLst>
                </a:gridCol>
              </a:tblGrid>
              <a:tr h="908277">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a:p>
                  </a:txBody>
                  <a:tcPr/>
                </a:tc>
                <a:tc>
                  <a:txBody>
                    <a:bodyPr/>
                    <a:lstStyle/>
                    <a:p>
                      <a:endParaRPr lang="en-IN" dirty="0"/>
                    </a:p>
                  </a:txBody>
                  <a:tcPr/>
                </a:tc>
                <a:tc>
                  <a:txBody>
                    <a:bodyPr/>
                    <a:lstStyle/>
                    <a:p>
                      <a:endParaRPr lang="en-IN"/>
                    </a:p>
                  </a:txBody>
                  <a:tcPr/>
                </a:tc>
                <a:extLst>
                  <a:ext uri="{0D108BD9-81ED-4DB2-BD59-A6C34878D82A}">
                    <a16:rowId xmlns:a16="http://schemas.microsoft.com/office/drawing/2014/main" val="1153027672"/>
                  </a:ext>
                </a:extLst>
              </a:tr>
              <a:tr h="691923">
                <a:tc>
                  <a:txBody>
                    <a:bodyPr/>
                    <a:lstStyle/>
                    <a:p>
                      <a:endParaRPr lang="en-IN"/>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3848568559"/>
                  </a:ext>
                </a:extLst>
              </a:tr>
              <a:tr h="781329">
                <a:tc>
                  <a:txBody>
                    <a:bodyPr/>
                    <a:lstStyle/>
                    <a:p>
                      <a:endParaRPr lang="en-IN" dirty="0">
                        <a:solidFill>
                          <a:schemeClr val="accent6">
                            <a:lumMod val="40000"/>
                            <a:lumOff val="60000"/>
                          </a:schemeClr>
                        </a:solidFill>
                      </a:endParaRPr>
                    </a:p>
                  </a:txBody>
                  <a:tcPr>
                    <a:solidFill>
                      <a:schemeClr val="accent1">
                        <a:lumMod val="20000"/>
                        <a:lumOff val="80000"/>
                      </a:schemeClr>
                    </a:solidFill>
                  </a:tcPr>
                </a:tc>
                <a:tc>
                  <a:txBody>
                    <a:bodyPr/>
                    <a:lstStyle/>
                    <a:p>
                      <a:endParaRPr lang="en-IN" dirty="0">
                        <a:solidFill>
                          <a:schemeClr val="accent6">
                            <a:lumMod val="40000"/>
                            <a:lumOff val="60000"/>
                          </a:schemeClr>
                        </a:solidFill>
                      </a:endParaRPr>
                    </a:p>
                  </a:txBody>
                  <a:tcPr>
                    <a:solidFill>
                      <a:schemeClr val="accent1">
                        <a:lumMod val="20000"/>
                        <a:lumOff val="80000"/>
                      </a:schemeClr>
                    </a:solidFill>
                  </a:tcPr>
                </a:tc>
                <a:tc>
                  <a:txBody>
                    <a:bodyPr/>
                    <a:lstStyle/>
                    <a:p>
                      <a:endParaRPr lang="en-IN" dirty="0">
                        <a:solidFill>
                          <a:schemeClr val="accent6">
                            <a:lumMod val="40000"/>
                            <a:lumOff val="60000"/>
                          </a:schemeClr>
                        </a:solidFill>
                      </a:endParaRPr>
                    </a:p>
                  </a:txBody>
                  <a:tcPr>
                    <a:solidFill>
                      <a:schemeClr val="accent1">
                        <a:lumMod val="20000"/>
                        <a:lumOff val="80000"/>
                      </a:schemeClr>
                    </a:solidFill>
                  </a:tcPr>
                </a:tc>
                <a:tc>
                  <a:txBody>
                    <a:bodyPr/>
                    <a:lstStyle/>
                    <a:p>
                      <a:endParaRPr lang="en-IN" dirty="0">
                        <a:solidFill>
                          <a:schemeClr val="accent6">
                            <a:lumMod val="40000"/>
                            <a:lumOff val="60000"/>
                          </a:schemeClr>
                        </a:solidFill>
                      </a:endParaRPr>
                    </a:p>
                  </a:txBody>
                  <a:tcPr>
                    <a:solidFill>
                      <a:schemeClr val="accent1">
                        <a:lumMod val="20000"/>
                        <a:lumOff val="80000"/>
                      </a:schemeClr>
                    </a:solidFill>
                  </a:tcPr>
                </a:tc>
                <a:tc>
                  <a:txBody>
                    <a:bodyPr/>
                    <a:lstStyle/>
                    <a:p>
                      <a:endParaRPr lang="en-IN" dirty="0">
                        <a:solidFill>
                          <a:schemeClr val="accent6">
                            <a:lumMod val="40000"/>
                            <a:lumOff val="60000"/>
                          </a:schemeClr>
                        </a:solidFill>
                      </a:endParaRPr>
                    </a:p>
                  </a:txBody>
                  <a:tcPr>
                    <a:solidFill>
                      <a:schemeClr val="accent1">
                        <a:lumMod val="20000"/>
                        <a:lumOff val="80000"/>
                      </a:schemeClr>
                    </a:solidFill>
                  </a:tcPr>
                </a:tc>
                <a:tc>
                  <a:txBody>
                    <a:bodyPr/>
                    <a:lstStyle/>
                    <a:p>
                      <a:endParaRPr lang="en-IN" dirty="0">
                        <a:solidFill>
                          <a:schemeClr val="accent6">
                            <a:lumMod val="40000"/>
                            <a:lumOff val="60000"/>
                          </a:schemeClr>
                        </a:solidFill>
                      </a:endParaRPr>
                    </a:p>
                  </a:txBody>
                  <a:tcPr>
                    <a:solidFill>
                      <a:schemeClr val="accent1">
                        <a:lumMod val="20000"/>
                        <a:lumOff val="80000"/>
                      </a:schemeClr>
                    </a:solidFill>
                  </a:tcPr>
                </a:tc>
                <a:tc>
                  <a:txBody>
                    <a:bodyPr/>
                    <a:lstStyle/>
                    <a:p>
                      <a:endParaRPr lang="en-IN" dirty="0">
                        <a:solidFill>
                          <a:schemeClr val="accent6">
                            <a:lumMod val="40000"/>
                            <a:lumOff val="60000"/>
                          </a:schemeClr>
                        </a:solidFill>
                      </a:endParaRPr>
                    </a:p>
                  </a:txBody>
                  <a:tcPr>
                    <a:solidFill>
                      <a:schemeClr val="accent1">
                        <a:lumMod val="20000"/>
                        <a:lumOff val="80000"/>
                      </a:schemeClr>
                    </a:solidFill>
                  </a:tcPr>
                </a:tc>
                <a:tc>
                  <a:txBody>
                    <a:bodyPr/>
                    <a:lstStyle/>
                    <a:p>
                      <a:endParaRPr lang="en-IN" dirty="0">
                        <a:solidFill>
                          <a:schemeClr val="accent6">
                            <a:lumMod val="40000"/>
                            <a:lumOff val="60000"/>
                          </a:schemeClr>
                        </a:solidFill>
                      </a:endParaRPr>
                    </a:p>
                  </a:txBody>
                  <a:tcPr>
                    <a:solidFill>
                      <a:schemeClr val="accent1">
                        <a:lumMod val="20000"/>
                        <a:lumOff val="80000"/>
                      </a:schemeClr>
                    </a:solidFill>
                  </a:tcPr>
                </a:tc>
                <a:extLst>
                  <a:ext uri="{0D108BD9-81ED-4DB2-BD59-A6C34878D82A}">
                    <a16:rowId xmlns:a16="http://schemas.microsoft.com/office/drawing/2014/main" val="856965650"/>
                  </a:ext>
                </a:extLst>
              </a:tr>
              <a:tr h="962527">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781773224"/>
                  </a:ext>
                </a:extLst>
              </a:tr>
              <a:tr h="734060">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2416143277"/>
                  </a:ext>
                </a:extLst>
              </a:tr>
            </a:tbl>
          </a:graphicData>
        </a:graphic>
      </p:graphicFrame>
      <p:sp>
        <p:nvSpPr>
          <p:cNvPr id="15" name="TextBox 14">
            <a:extLst>
              <a:ext uri="{FF2B5EF4-FFF2-40B4-BE49-F238E27FC236}">
                <a16:creationId xmlns:a16="http://schemas.microsoft.com/office/drawing/2014/main" id="{37D29589-A187-320B-105E-829073697903}"/>
              </a:ext>
            </a:extLst>
          </p:cNvPr>
          <p:cNvSpPr txBox="1"/>
          <p:nvPr/>
        </p:nvSpPr>
        <p:spPr>
          <a:xfrm>
            <a:off x="9524215" y="3788210"/>
            <a:ext cx="876300" cy="369332"/>
          </a:xfrm>
          <a:prstGeom prst="rect">
            <a:avLst/>
          </a:prstGeom>
          <a:noFill/>
        </p:spPr>
        <p:txBody>
          <a:bodyPr wrap="square" rtlCol="0">
            <a:spAutoFit/>
          </a:bodyPr>
          <a:lstStyle/>
          <a:p>
            <a:r>
              <a:rPr lang="en-US" dirty="0"/>
              <a:t>405</a:t>
            </a:r>
            <a:endParaRPr lang="en-IN" dirty="0"/>
          </a:p>
        </p:txBody>
      </p:sp>
      <p:sp>
        <p:nvSpPr>
          <p:cNvPr id="10" name="TextBox 9">
            <a:extLst>
              <a:ext uri="{FF2B5EF4-FFF2-40B4-BE49-F238E27FC236}">
                <a16:creationId xmlns:a16="http://schemas.microsoft.com/office/drawing/2014/main" id="{85BE5777-3894-0C8B-D1D7-722744062431}"/>
              </a:ext>
            </a:extLst>
          </p:cNvPr>
          <p:cNvSpPr txBox="1"/>
          <p:nvPr/>
        </p:nvSpPr>
        <p:spPr>
          <a:xfrm>
            <a:off x="1076578" y="3802451"/>
            <a:ext cx="1073150" cy="369332"/>
          </a:xfrm>
          <a:prstGeom prst="rect">
            <a:avLst/>
          </a:prstGeom>
          <a:noFill/>
        </p:spPr>
        <p:txBody>
          <a:bodyPr wrap="square" rtlCol="0">
            <a:spAutoFit/>
          </a:bodyPr>
          <a:lstStyle/>
          <a:p>
            <a:r>
              <a:rPr lang="en-US" dirty="0"/>
              <a:t>CNN</a:t>
            </a:r>
            <a:endParaRPr lang="en-IN" dirty="0"/>
          </a:p>
        </p:txBody>
      </p:sp>
      <p:sp>
        <p:nvSpPr>
          <p:cNvPr id="11" name="TextBox 10">
            <a:extLst>
              <a:ext uri="{FF2B5EF4-FFF2-40B4-BE49-F238E27FC236}">
                <a16:creationId xmlns:a16="http://schemas.microsoft.com/office/drawing/2014/main" id="{89C7D67F-F14B-0964-E568-28CA903E990E}"/>
              </a:ext>
            </a:extLst>
          </p:cNvPr>
          <p:cNvSpPr txBox="1"/>
          <p:nvPr/>
        </p:nvSpPr>
        <p:spPr>
          <a:xfrm>
            <a:off x="921785" y="4364416"/>
            <a:ext cx="1365251" cy="646331"/>
          </a:xfrm>
          <a:prstGeom prst="rect">
            <a:avLst/>
          </a:prstGeom>
          <a:noFill/>
        </p:spPr>
        <p:txBody>
          <a:bodyPr wrap="square" rtlCol="0">
            <a:spAutoFit/>
          </a:bodyPr>
          <a:lstStyle/>
          <a:p>
            <a:r>
              <a:rPr lang="en-US" dirty="0"/>
              <a:t>    Fine Tunning</a:t>
            </a:r>
            <a:endParaRPr lang="en-IN" dirty="0"/>
          </a:p>
        </p:txBody>
      </p:sp>
      <p:sp>
        <p:nvSpPr>
          <p:cNvPr id="8" name="TextBox 7">
            <a:extLst>
              <a:ext uri="{FF2B5EF4-FFF2-40B4-BE49-F238E27FC236}">
                <a16:creationId xmlns:a16="http://schemas.microsoft.com/office/drawing/2014/main" id="{986AE995-4EE2-184E-14C2-2BEDD27C91F6}"/>
              </a:ext>
            </a:extLst>
          </p:cNvPr>
          <p:cNvSpPr txBox="1"/>
          <p:nvPr/>
        </p:nvSpPr>
        <p:spPr>
          <a:xfrm>
            <a:off x="617172" y="5203650"/>
            <a:ext cx="1562100" cy="646331"/>
          </a:xfrm>
          <a:prstGeom prst="rect">
            <a:avLst/>
          </a:prstGeom>
          <a:noFill/>
        </p:spPr>
        <p:txBody>
          <a:bodyPr wrap="square" rtlCol="0">
            <a:spAutoFit/>
          </a:bodyPr>
          <a:lstStyle/>
          <a:p>
            <a:r>
              <a:rPr lang="en-US" dirty="0"/>
              <a:t>        After Augmentation</a:t>
            </a:r>
            <a:endParaRPr lang="en-IN" dirty="0"/>
          </a:p>
        </p:txBody>
      </p:sp>
      <p:sp>
        <p:nvSpPr>
          <p:cNvPr id="9" name="TextBox 8">
            <a:extLst>
              <a:ext uri="{FF2B5EF4-FFF2-40B4-BE49-F238E27FC236}">
                <a16:creationId xmlns:a16="http://schemas.microsoft.com/office/drawing/2014/main" id="{1BCEE02C-4DBD-4941-9D59-0D5A3187BAFD}"/>
              </a:ext>
            </a:extLst>
          </p:cNvPr>
          <p:cNvSpPr txBox="1"/>
          <p:nvPr/>
        </p:nvSpPr>
        <p:spPr>
          <a:xfrm>
            <a:off x="921785" y="6234331"/>
            <a:ext cx="1168400" cy="369332"/>
          </a:xfrm>
          <a:prstGeom prst="rect">
            <a:avLst/>
          </a:prstGeom>
          <a:noFill/>
        </p:spPr>
        <p:txBody>
          <a:bodyPr wrap="square" rtlCol="0">
            <a:spAutoFit/>
          </a:bodyPr>
          <a:lstStyle/>
          <a:p>
            <a:r>
              <a:rPr lang="en-US" dirty="0"/>
              <a:t>VGG-16</a:t>
            </a:r>
            <a:endParaRPr lang="en-IN" dirty="0"/>
          </a:p>
        </p:txBody>
      </p:sp>
      <p:sp>
        <p:nvSpPr>
          <p:cNvPr id="19" name="TextBox 18">
            <a:extLst>
              <a:ext uri="{FF2B5EF4-FFF2-40B4-BE49-F238E27FC236}">
                <a16:creationId xmlns:a16="http://schemas.microsoft.com/office/drawing/2014/main" id="{B1AB6E6A-8481-BA37-15C5-B19BAD267411}"/>
              </a:ext>
            </a:extLst>
          </p:cNvPr>
          <p:cNvSpPr txBox="1"/>
          <p:nvPr/>
        </p:nvSpPr>
        <p:spPr>
          <a:xfrm>
            <a:off x="921785" y="2922180"/>
            <a:ext cx="1073150" cy="400110"/>
          </a:xfrm>
          <a:prstGeom prst="rect">
            <a:avLst/>
          </a:prstGeom>
          <a:noFill/>
        </p:spPr>
        <p:txBody>
          <a:bodyPr wrap="square" rtlCol="0">
            <a:spAutoFit/>
          </a:bodyPr>
          <a:lstStyle/>
          <a:p>
            <a:r>
              <a:rPr lang="en-US" sz="2000" dirty="0">
                <a:solidFill>
                  <a:schemeClr val="bg1"/>
                </a:solidFill>
              </a:rPr>
              <a:t>Model</a:t>
            </a:r>
            <a:endParaRPr lang="en-IN" sz="2000" dirty="0">
              <a:solidFill>
                <a:schemeClr val="bg1"/>
              </a:solidFill>
            </a:endParaRPr>
          </a:p>
        </p:txBody>
      </p:sp>
      <p:sp>
        <p:nvSpPr>
          <p:cNvPr id="20" name="TextBox 19">
            <a:extLst>
              <a:ext uri="{FF2B5EF4-FFF2-40B4-BE49-F238E27FC236}">
                <a16:creationId xmlns:a16="http://schemas.microsoft.com/office/drawing/2014/main" id="{FD8A1C5C-2ABB-B443-36B0-79DF5846327F}"/>
              </a:ext>
            </a:extLst>
          </p:cNvPr>
          <p:cNvSpPr txBox="1"/>
          <p:nvPr/>
        </p:nvSpPr>
        <p:spPr>
          <a:xfrm>
            <a:off x="2398644" y="2797941"/>
            <a:ext cx="1130099" cy="707886"/>
          </a:xfrm>
          <a:prstGeom prst="rect">
            <a:avLst/>
          </a:prstGeom>
          <a:noFill/>
        </p:spPr>
        <p:txBody>
          <a:bodyPr wrap="square" rtlCol="0">
            <a:spAutoFit/>
          </a:bodyPr>
          <a:lstStyle/>
          <a:p>
            <a:r>
              <a:rPr lang="en-US" sz="2000" dirty="0">
                <a:solidFill>
                  <a:schemeClr val="bg1"/>
                </a:solidFill>
              </a:rPr>
              <a:t>   Train Accuracy</a:t>
            </a:r>
            <a:endParaRPr lang="en-IN" sz="2000" dirty="0">
              <a:solidFill>
                <a:schemeClr val="bg1"/>
              </a:solidFill>
            </a:endParaRPr>
          </a:p>
        </p:txBody>
      </p:sp>
      <p:sp>
        <p:nvSpPr>
          <p:cNvPr id="21" name="TextBox 20">
            <a:extLst>
              <a:ext uri="{FF2B5EF4-FFF2-40B4-BE49-F238E27FC236}">
                <a16:creationId xmlns:a16="http://schemas.microsoft.com/office/drawing/2014/main" id="{F089BBFB-7017-79B5-5EF4-57A3C9B25F1F}"/>
              </a:ext>
            </a:extLst>
          </p:cNvPr>
          <p:cNvSpPr txBox="1"/>
          <p:nvPr/>
        </p:nvSpPr>
        <p:spPr>
          <a:xfrm>
            <a:off x="3695450" y="2757426"/>
            <a:ext cx="1458160" cy="707886"/>
          </a:xfrm>
          <a:prstGeom prst="rect">
            <a:avLst/>
          </a:prstGeom>
          <a:noFill/>
        </p:spPr>
        <p:txBody>
          <a:bodyPr wrap="square" rtlCol="0">
            <a:spAutoFit/>
          </a:bodyPr>
          <a:lstStyle/>
          <a:p>
            <a:r>
              <a:rPr lang="en-US" sz="2000" dirty="0">
                <a:solidFill>
                  <a:schemeClr val="bg1"/>
                </a:solidFill>
              </a:rPr>
              <a:t>Validation   Accuracy</a:t>
            </a:r>
            <a:endParaRPr lang="en-IN" sz="2000" dirty="0">
              <a:solidFill>
                <a:schemeClr val="bg1"/>
              </a:solidFill>
            </a:endParaRPr>
          </a:p>
        </p:txBody>
      </p:sp>
      <p:sp>
        <p:nvSpPr>
          <p:cNvPr id="22" name="TextBox 21">
            <a:extLst>
              <a:ext uri="{FF2B5EF4-FFF2-40B4-BE49-F238E27FC236}">
                <a16:creationId xmlns:a16="http://schemas.microsoft.com/office/drawing/2014/main" id="{9B1A1BD6-E9CF-D153-ED70-2300DC4C7CEF}"/>
              </a:ext>
            </a:extLst>
          </p:cNvPr>
          <p:cNvSpPr txBox="1"/>
          <p:nvPr/>
        </p:nvSpPr>
        <p:spPr>
          <a:xfrm>
            <a:off x="5082981" y="2814477"/>
            <a:ext cx="1256782" cy="707886"/>
          </a:xfrm>
          <a:prstGeom prst="rect">
            <a:avLst/>
          </a:prstGeom>
          <a:noFill/>
        </p:spPr>
        <p:txBody>
          <a:bodyPr wrap="square" rtlCol="0">
            <a:spAutoFit/>
          </a:bodyPr>
          <a:lstStyle/>
          <a:p>
            <a:r>
              <a:rPr lang="en-US" sz="2000" dirty="0">
                <a:solidFill>
                  <a:schemeClr val="bg1"/>
                </a:solidFill>
              </a:rPr>
              <a:t>    Test  Accuracy</a:t>
            </a:r>
            <a:endParaRPr lang="en-IN" sz="2000" dirty="0">
              <a:solidFill>
                <a:schemeClr val="bg1"/>
              </a:solidFill>
            </a:endParaRPr>
          </a:p>
        </p:txBody>
      </p:sp>
      <p:sp>
        <p:nvSpPr>
          <p:cNvPr id="23" name="TextBox 22">
            <a:extLst>
              <a:ext uri="{FF2B5EF4-FFF2-40B4-BE49-F238E27FC236}">
                <a16:creationId xmlns:a16="http://schemas.microsoft.com/office/drawing/2014/main" id="{AEABC505-C7DE-2A59-7B35-83BC4BC7489A}"/>
              </a:ext>
            </a:extLst>
          </p:cNvPr>
          <p:cNvSpPr txBox="1"/>
          <p:nvPr/>
        </p:nvSpPr>
        <p:spPr>
          <a:xfrm>
            <a:off x="7944909" y="2998888"/>
            <a:ext cx="895150" cy="400110"/>
          </a:xfrm>
          <a:prstGeom prst="rect">
            <a:avLst/>
          </a:prstGeom>
          <a:noFill/>
        </p:spPr>
        <p:txBody>
          <a:bodyPr wrap="square" rtlCol="0">
            <a:spAutoFit/>
          </a:bodyPr>
          <a:lstStyle/>
          <a:p>
            <a:r>
              <a:rPr lang="en-US" sz="2000" dirty="0">
                <a:solidFill>
                  <a:schemeClr val="bg1"/>
                </a:solidFill>
              </a:rPr>
              <a:t>Recall</a:t>
            </a:r>
            <a:endParaRPr lang="en-IN" sz="2000" dirty="0">
              <a:solidFill>
                <a:schemeClr val="bg1"/>
              </a:solidFill>
            </a:endParaRPr>
          </a:p>
        </p:txBody>
      </p:sp>
      <p:sp>
        <p:nvSpPr>
          <p:cNvPr id="25" name="TextBox 24">
            <a:extLst>
              <a:ext uri="{FF2B5EF4-FFF2-40B4-BE49-F238E27FC236}">
                <a16:creationId xmlns:a16="http://schemas.microsoft.com/office/drawing/2014/main" id="{D3EDCAC0-4EE8-0083-706F-23E610D4D7F2}"/>
              </a:ext>
            </a:extLst>
          </p:cNvPr>
          <p:cNvSpPr txBox="1"/>
          <p:nvPr/>
        </p:nvSpPr>
        <p:spPr>
          <a:xfrm>
            <a:off x="10545094" y="2835302"/>
            <a:ext cx="1116530" cy="707886"/>
          </a:xfrm>
          <a:prstGeom prst="rect">
            <a:avLst/>
          </a:prstGeom>
          <a:noFill/>
        </p:spPr>
        <p:txBody>
          <a:bodyPr wrap="square" rtlCol="0">
            <a:spAutoFit/>
          </a:bodyPr>
          <a:lstStyle/>
          <a:p>
            <a:r>
              <a:rPr lang="en-US" dirty="0"/>
              <a:t>  </a:t>
            </a:r>
            <a:r>
              <a:rPr lang="en-US" sz="2000" dirty="0">
                <a:solidFill>
                  <a:schemeClr val="bg1"/>
                </a:solidFill>
              </a:rPr>
              <a:t>False Negative</a:t>
            </a:r>
            <a:endParaRPr lang="en-IN" sz="2000" dirty="0">
              <a:solidFill>
                <a:schemeClr val="bg1"/>
              </a:solidFill>
            </a:endParaRPr>
          </a:p>
        </p:txBody>
      </p:sp>
      <p:sp>
        <p:nvSpPr>
          <p:cNvPr id="26" name="TextBox 25">
            <a:extLst>
              <a:ext uri="{FF2B5EF4-FFF2-40B4-BE49-F238E27FC236}">
                <a16:creationId xmlns:a16="http://schemas.microsoft.com/office/drawing/2014/main" id="{2CC20FE6-08D1-51CD-1A68-8E488D022064}"/>
              </a:ext>
            </a:extLst>
          </p:cNvPr>
          <p:cNvSpPr txBox="1"/>
          <p:nvPr/>
        </p:nvSpPr>
        <p:spPr>
          <a:xfrm>
            <a:off x="6472965" y="2968365"/>
            <a:ext cx="1216675" cy="400110"/>
          </a:xfrm>
          <a:prstGeom prst="rect">
            <a:avLst/>
          </a:prstGeom>
          <a:noFill/>
        </p:spPr>
        <p:txBody>
          <a:bodyPr wrap="square" rtlCol="0">
            <a:spAutoFit/>
          </a:bodyPr>
          <a:lstStyle/>
          <a:p>
            <a:r>
              <a:rPr lang="en-US" sz="2000" dirty="0">
                <a:solidFill>
                  <a:schemeClr val="bg1"/>
                </a:solidFill>
              </a:rPr>
              <a:t>Precision</a:t>
            </a:r>
            <a:endParaRPr lang="en-IN" sz="2000" dirty="0">
              <a:solidFill>
                <a:schemeClr val="bg1"/>
              </a:solidFill>
            </a:endParaRPr>
          </a:p>
        </p:txBody>
      </p:sp>
      <p:sp>
        <p:nvSpPr>
          <p:cNvPr id="27" name="TextBox 26">
            <a:extLst>
              <a:ext uri="{FF2B5EF4-FFF2-40B4-BE49-F238E27FC236}">
                <a16:creationId xmlns:a16="http://schemas.microsoft.com/office/drawing/2014/main" id="{DBD0EA8F-4B47-434C-CB57-1331EA18A39B}"/>
              </a:ext>
            </a:extLst>
          </p:cNvPr>
          <p:cNvSpPr txBox="1"/>
          <p:nvPr/>
        </p:nvSpPr>
        <p:spPr>
          <a:xfrm>
            <a:off x="9283985" y="2825676"/>
            <a:ext cx="1116530" cy="707886"/>
          </a:xfrm>
          <a:prstGeom prst="rect">
            <a:avLst/>
          </a:prstGeom>
          <a:noFill/>
        </p:spPr>
        <p:txBody>
          <a:bodyPr wrap="square" rtlCol="0">
            <a:spAutoFit/>
          </a:bodyPr>
          <a:lstStyle/>
          <a:p>
            <a:r>
              <a:rPr lang="en-US" dirty="0"/>
              <a:t>   </a:t>
            </a:r>
            <a:r>
              <a:rPr lang="en-US" sz="2000" dirty="0">
                <a:solidFill>
                  <a:schemeClr val="bg1"/>
                </a:solidFill>
              </a:rPr>
              <a:t>False Positive</a:t>
            </a:r>
            <a:endParaRPr lang="en-IN" sz="2000" dirty="0">
              <a:solidFill>
                <a:schemeClr val="bg1"/>
              </a:solidFill>
            </a:endParaRPr>
          </a:p>
        </p:txBody>
      </p:sp>
      <p:sp>
        <p:nvSpPr>
          <p:cNvPr id="28" name="TextBox 27">
            <a:extLst>
              <a:ext uri="{FF2B5EF4-FFF2-40B4-BE49-F238E27FC236}">
                <a16:creationId xmlns:a16="http://schemas.microsoft.com/office/drawing/2014/main" id="{F4C78A74-6D44-1FFE-24EA-61A6891F2806}"/>
              </a:ext>
            </a:extLst>
          </p:cNvPr>
          <p:cNvSpPr txBox="1"/>
          <p:nvPr/>
        </p:nvSpPr>
        <p:spPr>
          <a:xfrm>
            <a:off x="2457591" y="3802451"/>
            <a:ext cx="999842" cy="369332"/>
          </a:xfrm>
          <a:prstGeom prst="rect">
            <a:avLst/>
          </a:prstGeom>
          <a:noFill/>
        </p:spPr>
        <p:txBody>
          <a:bodyPr wrap="square" rtlCol="0">
            <a:spAutoFit/>
          </a:bodyPr>
          <a:lstStyle/>
          <a:p>
            <a:r>
              <a:rPr lang="en-US" dirty="0"/>
              <a:t>0.9376</a:t>
            </a:r>
            <a:endParaRPr lang="en-IN" dirty="0"/>
          </a:p>
        </p:txBody>
      </p:sp>
      <p:sp>
        <p:nvSpPr>
          <p:cNvPr id="29" name="TextBox 28">
            <a:extLst>
              <a:ext uri="{FF2B5EF4-FFF2-40B4-BE49-F238E27FC236}">
                <a16:creationId xmlns:a16="http://schemas.microsoft.com/office/drawing/2014/main" id="{22D3EFE8-B38E-99FF-2FBC-B7B697A67EA3}"/>
              </a:ext>
            </a:extLst>
          </p:cNvPr>
          <p:cNvSpPr txBox="1"/>
          <p:nvPr/>
        </p:nvSpPr>
        <p:spPr>
          <a:xfrm>
            <a:off x="3799427" y="3788210"/>
            <a:ext cx="920565" cy="369332"/>
          </a:xfrm>
          <a:prstGeom prst="rect">
            <a:avLst/>
          </a:prstGeom>
          <a:noFill/>
        </p:spPr>
        <p:txBody>
          <a:bodyPr wrap="square" rtlCol="0">
            <a:spAutoFit/>
          </a:bodyPr>
          <a:lstStyle/>
          <a:p>
            <a:r>
              <a:rPr lang="en-US" dirty="0"/>
              <a:t>0.8562</a:t>
            </a:r>
            <a:endParaRPr lang="en-IN" dirty="0"/>
          </a:p>
        </p:txBody>
      </p:sp>
      <p:sp>
        <p:nvSpPr>
          <p:cNvPr id="14" name="TextBox 13">
            <a:extLst>
              <a:ext uri="{FF2B5EF4-FFF2-40B4-BE49-F238E27FC236}">
                <a16:creationId xmlns:a16="http://schemas.microsoft.com/office/drawing/2014/main" id="{E662891B-B152-6E2D-26FB-90A345F1CF1B}"/>
              </a:ext>
            </a:extLst>
          </p:cNvPr>
          <p:cNvSpPr txBox="1"/>
          <p:nvPr/>
        </p:nvSpPr>
        <p:spPr>
          <a:xfrm>
            <a:off x="5177972" y="3802451"/>
            <a:ext cx="1066800" cy="369332"/>
          </a:xfrm>
          <a:prstGeom prst="rect">
            <a:avLst/>
          </a:prstGeom>
          <a:noFill/>
        </p:spPr>
        <p:txBody>
          <a:bodyPr wrap="square" rtlCol="0">
            <a:spAutoFit/>
          </a:bodyPr>
          <a:lstStyle/>
          <a:p>
            <a:r>
              <a:rPr lang="en-US" dirty="0"/>
              <a:t>0.8305</a:t>
            </a:r>
            <a:endParaRPr lang="en-IN" dirty="0"/>
          </a:p>
        </p:txBody>
      </p:sp>
      <p:sp>
        <p:nvSpPr>
          <p:cNvPr id="16" name="TextBox 15">
            <a:extLst>
              <a:ext uri="{FF2B5EF4-FFF2-40B4-BE49-F238E27FC236}">
                <a16:creationId xmlns:a16="http://schemas.microsoft.com/office/drawing/2014/main" id="{D900CE17-E0AB-236E-B71B-142BD59B7AFF}"/>
              </a:ext>
            </a:extLst>
          </p:cNvPr>
          <p:cNvSpPr txBox="1"/>
          <p:nvPr/>
        </p:nvSpPr>
        <p:spPr>
          <a:xfrm>
            <a:off x="10858495" y="3788210"/>
            <a:ext cx="1035052" cy="369332"/>
          </a:xfrm>
          <a:prstGeom prst="rect">
            <a:avLst/>
          </a:prstGeom>
          <a:noFill/>
        </p:spPr>
        <p:txBody>
          <a:bodyPr wrap="square" rtlCol="0">
            <a:spAutoFit/>
          </a:bodyPr>
          <a:lstStyle/>
          <a:p>
            <a:r>
              <a:rPr lang="en-US" dirty="0"/>
              <a:t>596</a:t>
            </a:r>
            <a:endParaRPr lang="en-IN" dirty="0"/>
          </a:p>
        </p:txBody>
      </p:sp>
      <p:sp>
        <p:nvSpPr>
          <p:cNvPr id="30" name="TextBox 29">
            <a:extLst>
              <a:ext uri="{FF2B5EF4-FFF2-40B4-BE49-F238E27FC236}">
                <a16:creationId xmlns:a16="http://schemas.microsoft.com/office/drawing/2014/main" id="{3CC1BAA3-9FE9-894F-3381-C2E63FA97961}"/>
              </a:ext>
            </a:extLst>
          </p:cNvPr>
          <p:cNvSpPr txBox="1"/>
          <p:nvPr/>
        </p:nvSpPr>
        <p:spPr>
          <a:xfrm>
            <a:off x="6472965" y="3657600"/>
            <a:ext cx="920565" cy="646331"/>
          </a:xfrm>
          <a:prstGeom prst="rect">
            <a:avLst/>
          </a:prstGeom>
          <a:noFill/>
        </p:spPr>
        <p:txBody>
          <a:bodyPr wrap="square" rtlCol="0">
            <a:spAutoFit/>
          </a:bodyPr>
          <a:lstStyle/>
          <a:p>
            <a:r>
              <a:rPr lang="en-US" dirty="0"/>
              <a:t>0- 0.50</a:t>
            </a:r>
          </a:p>
          <a:p>
            <a:r>
              <a:rPr lang="en-US" dirty="0"/>
              <a:t>1- 0.50</a:t>
            </a:r>
            <a:endParaRPr lang="en-IN" dirty="0"/>
          </a:p>
        </p:txBody>
      </p:sp>
      <p:sp>
        <p:nvSpPr>
          <p:cNvPr id="31" name="TextBox 30">
            <a:extLst>
              <a:ext uri="{FF2B5EF4-FFF2-40B4-BE49-F238E27FC236}">
                <a16:creationId xmlns:a16="http://schemas.microsoft.com/office/drawing/2014/main" id="{837492DA-366E-684F-9FF4-E978FB5925C7}"/>
              </a:ext>
            </a:extLst>
          </p:cNvPr>
          <p:cNvSpPr txBox="1"/>
          <p:nvPr/>
        </p:nvSpPr>
        <p:spPr>
          <a:xfrm>
            <a:off x="7944909" y="3657600"/>
            <a:ext cx="876300" cy="646331"/>
          </a:xfrm>
          <a:prstGeom prst="rect">
            <a:avLst/>
          </a:prstGeom>
          <a:noFill/>
        </p:spPr>
        <p:txBody>
          <a:bodyPr wrap="square" rtlCol="0">
            <a:spAutoFit/>
          </a:bodyPr>
          <a:lstStyle/>
          <a:p>
            <a:r>
              <a:rPr lang="en-US" dirty="0"/>
              <a:t>0- 0.59</a:t>
            </a:r>
          </a:p>
          <a:p>
            <a:r>
              <a:rPr lang="en-US" dirty="0"/>
              <a:t>1- 0.41</a:t>
            </a:r>
            <a:endParaRPr lang="en-IN" dirty="0"/>
          </a:p>
        </p:txBody>
      </p:sp>
      <p:sp>
        <p:nvSpPr>
          <p:cNvPr id="32" name="TextBox 31">
            <a:extLst>
              <a:ext uri="{FF2B5EF4-FFF2-40B4-BE49-F238E27FC236}">
                <a16:creationId xmlns:a16="http://schemas.microsoft.com/office/drawing/2014/main" id="{274BD66C-817C-B232-446E-AD3F53CD22CC}"/>
              </a:ext>
            </a:extLst>
          </p:cNvPr>
          <p:cNvSpPr txBox="1"/>
          <p:nvPr/>
        </p:nvSpPr>
        <p:spPr>
          <a:xfrm>
            <a:off x="2457591" y="4502915"/>
            <a:ext cx="999842" cy="369332"/>
          </a:xfrm>
          <a:prstGeom prst="rect">
            <a:avLst/>
          </a:prstGeom>
          <a:noFill/>
        </p:spPr>
        <p:txBody>
          <a:bodyPr wrap="square" rtlCol="0">
            <a:spAutoFit/>
          </a:bodyPr>
          <a:lstStyle/>
          <a:p>
            <a:r>
              <a:rPr lang="en-US" dirty="0"/>
              <a:t>0.9912</a:t>
            </a:r>
            <a:endParaRPr lang="en-IN" dirty="0"/>
          </a:p>
        </p:txBody>
      </p:sp>
      <p:sp>
        <p:nvSpPr>
          <p:cNvPr id="33" name="TextBox 32">
            <a:extLst>
              <a:ext uri="{FF2B5EF4-FFF2-40B4-BE49-F238E27FC236}">
                <a16:creationId xmlns:a16="http://schemas.microsoft.com/office/drawing/2014/main" id="{1865C4C6-B5CC-06DD-EC9C-58756363356E}"/>
              </a:ext>
            </a:extLst>
          </p:cNvPr>
          <p:cNvSpPr txBox="1"/>
          <p:nvPr/>
        </p:nvSpPr>
        <p:spPr>
          <a:xfrm>
            <a:off x="3762166" y="4502915"/>
            <a:ext cx="1136432" cy="369332"/>
          </a:xfrm>
          <a:prstGeom prst="rect">
            <a:avLst/>
          </a:prstGeom>
          <a:noFill/>
        </p:spPr>
        <p:txBody>
          <a:bodyPr wrap="square" rtlCol="0">
            <a:spAutoFit/>
          </a:bodyPr>
          <a:lstStyle/>
          <a:p>
            <a:r>
              <a:rPr lang="en-US" dirty="0"/>
              <a:t>0.8925</a:t>
            </a:r>
            <a:endParaRPr lang="en-IN" dirty="0"/>
          </a:p>
        </p:txBody>
      </p:sp>
      <p:sp>
        <p:nvSpPr>
          <p:cNvPr id="34" name="TextBox 33">
            <a:extLst>
              <a:ext uri="{FF2B5EF4-FFF2-40B4-BE49-F238E27FC236}">
                <a16:creationId xmlns:a16="http://schemas.microsoft.com/office/drawing/2014/main" id="{E49E1B54-4AC8-962C-4470-8C0C7553CC42}"/>
              </a:ext>
            </a:extLst>
          </p:cNvPr>
          <p:cNvSpPr txBox="1"/>
          <p:nvPr/>
        </p:nvSpPr>
        <p:spPr>
          <a:xfrm>
            <a:off x="5194494" y="4492364"/>
            <a:ext cx="914572" cy="369332"/>
          </a:xfrm>
          <a:prstGeom prst="rect">
            <a:avLst/>
          </a:prstGeom>
          <a:noFill/>
        </p:spPr>
        <p:txBody>
          <a:bodyPr wrap="square" rtlCol="0">
            <a:spAutoFit/>
          </a:bodyPr>
          <a:lstStyle/>
          <a:p>
            <a:r>
              <a:rPr lang="en-US" dirty="0"/>
              <a:t>0.8544</a:t>
            </a:r>
            <a:endParaRPr lang="en-IN" dirty="0"/>
          </a:p>
        </p:txBody>
      </p:sp>
      <p:sp>
        <p:nvSpPr>
          <p:cNvPr id="35" name="TextBox 34">
            <a:extLst>
              <a:ext uri="{FF2B5EF4-FFF2-40B4-BE49-F238E27FC236}">
                <a16:creationId xmlns:a16="http://schemas.microsoft.com/office/drawing/2014/main" id="{D4E12F31-0D63-2F19-6030-6193CAA9886B}"/>
              </a:ext>
            </a:extLst>
          </p:cNvPr>
          <p:cNvSpPr txBox="1"/>
          <p:nvPr/>
        </p:nvSpPr>
        <p:spPr>
          <a:xfrm>
            <a:off x="6492627" y="4367688"/>
            <a:ext cx="1216675" cy="646331"/>
          </a:xfrm>
          <a:prstGeom prst="rect">
            <a:avLst/>
          </a:prstGeom>
          <a:noFill/>
        </p:spPr>
        <p:txBody>
          <a:bodyPr wrap="square" rtlCol="0">
            <a:spAutoFit/>
          </a:bodyPr>
          <a:lstStyle/>
          <a:p>
            <a:r>
              <a:rPr lang="en-US" dirty="0"/>
              <a:t>0- 0.86</a:t>
            </a:r>
          </a:p>
          <a:p>
            <a:r>
              <a:rPr lang="en-US" dirty="0"/>
              <a:t>1- 0.85</a:t>
            </a:r>
            <a:endParaRPr lang="en-IN" dirty="0"/>
          </a:p>
        </p:txBody>
      </p:sp>
      <p:sp>
        <p:nvSpPr>
          <p:cNvPr id="36" name="TextBox 35">
            <a:extLst>
              <a:ext uri="{FF2B5EF4-FFF2-40B4-BE49-F238E27FC236}">
                <a16:creationId xmlns:a16="http://schemas.microsoft.com/office/drawing/2014/main" id="{A8E93212-2917-76BF-29BE-847A02D8D79C}"/>
              </a:ext>
            </a:extLst>
          </p:cNvPr>
          <p:cNvSpPr txBox="1"/>
          <p:nvPr/>
        </p:nvSpPr>
        <p:spPr>
          <a:xfrm>
            <a:off x="7945205" y="4367688"/>
            <a:ext cx="1093639" cy="646331"/>
          </a:xfrm>
          <a:prstGeom prst="rect">
            <a:avLst/>
          </a:prstGeom>
          <a:noFill/>
        </p:spPr>
        <p:txBody>
          <a:bodyPr wrap="square" rtlCol="0">
            <a:spAutoFit/>
          </a:bodyPr>
          <a:lstStyle/>
          <a:p>
            <a:r>
              <a:rPr lang="en-US" dirty="0"/>
              <a:t>0- 0.84</a:t>
            </a:r>
          </a:p>
          <a:p>
            <a:r>
              <a:rPr lang="en-US" dirty="0"/>
              <a:t>1- 0.87</a:t>
            </a:r>
            <a:endParaRPr lang="en-IN" dirty="0"/>
          </a:p>
        </p:txBody>
      </p:sp>
      <p:sp>
        <p:nvSpPr>
          <p:cNvPr id="37" name="TextBox 36">
            <a:extLst>
              <a:ext uri="{FF2B5EF4-FFF2-40B4-BE49-F238E27FC236}">
                <a16:creationId xmlns:a16="http://schemas.microsoft.com/office/drawing/2014/main" id="{A68AC321-BC9F-0BB3-F8E6-8E2DFCB81825}"/>
              </a:ext>
            </a:extLst>
          </p:cNvPr>
          <p:cNvSpPr txBox="1"/>
          <p:nvPr/>
        </p:nvSpPr>
        <p:spPr>
          <a:xfrm>
            <a:off x="9524215" y="4502915"/>
            <a:ext cx="722443" cy="369332"/>
          </a:xfrm>
          <a:prstGeom prst="rect">
            <a:avLst/>
          </a:prstGeom>
          <a:noFill/>
        </p:spPr>
        <p:txBody>
          <a:bodyPr wrap="square" rtlCol="0">
            <a:spAutoFit/>
          </a:bodyPr>
          <a:lstStyle/>
          <a:p>
            <a:r>
              <a:rPr lang="en-US" dirty="0"/>
              <a:t>159</a:t>
            </a:r>
            <a:endParaRPr lang="en-IN" dirty="0"/>
          </a:p>
        </p:txBody>
      </p:sp>
      <p:sp>
        <p:nvSpPr>
          <p:cNvPr id="38" name="TextBox 37">
            <a:extLst>
              <a:ext uri="{FF2B5EF4-FFF2-40B4-BE49-F238E27FC236}">
                <a16:creationId xmlns:a16="http://schemas.microsoft.com/office/drawing/2014/main" id="{6A07F896-5618-D8E2-E82E-F65004C53C63}"/>
              </a:ext>
            </a:extLst>
          </p:cNvPr>
          <p:cNvSpPr txBox="1"/>
          <p:nvPr/>
        </p:nvSpPr>
        <p:spPr>
          <a:xfrm>
            <a:off x="10908993" y="4474822"/>
            <a:ext cx="722443" cy="369332"/>
          </a:xfrm>
          <a:prstGeom prst="rect">
            <a:avLst/>
          </a:prstGeom>
          <a:noFill/>
        </p:spPr>
        <p:txBody>
          <a:bodyPr wrap="square" rtlCol="0">
            <a:spAutoFit/>
          </a:bodyPr>
          <a:lstStyle/>
          <a:p>
            <a:r>
              <a:rPr lang="en-US" dirty="0"/>
              <a:t>132</a:t>
            </a:r>
            <a:endParaRPr lang="en-IN" dirty="0"/>
          </a:p>
        </p:txBody>
      </p:sp>
      <p:sp>
        <p:nvSpPr>
          <p:cNvPr id="39" name="TextBox 38">
            <a:extLst>
              <a:ext uri="{FF2B5EF4-FFF2-40B4-BE49-F238E27FC236}">
                <a16:creationId xmlns:a16="http://schemas.microsoft.com/office/drawing/2014/main" id="{CC4E7C74-9C5A-B047-5648-00578B7CC492}"/>
              </a:ext>
            </a:extLst>
          </p:cNvPr>
          <p:cNvSpPr txBox="1"/>
          <p:nvPr/>
        </p:nvSpPr>
        <p:spPr>
          <a:xfrm>
            <a:off x="2462322" y="5350806"/>
            <a:ext cx="1058789" cy="369332"/>
          </a:xfrm>
          <a:prstGeom prst="rect">
            <a:avLst/>
          </a:prstGeom>
          <a:noFill/>
        </p:spPr>
        <p:txBody>
          <a:bodyPr wrap="square" rtlCol="0">
            <a:spAutoFit/>
          </a:bodyPr>
          <a:lstStyle/>
          <a:p>
            <a:r>
              <a:rPr lang="en-US" dirty="0"/>
              <a:t>0.9922</a:t>
            </a:r>
            <a:endParaRPr lang="en-IN" dirty="0"/>
          </a:p>
        </p:txBody>
      </p:sp>
      <p:sp>
        <p:nvSpPr>
          <p:cNvPr id="40" name="TextBox 39">
            <a:extLst>
              <a:ext uri="{FF2B5EF4-FFF2-40B4-BE49-F238E27FC236}">
                <a16:creationId xmlns:a16="http://schemas.microsoft.com/office/drawing/2014/main" id="{4F1A3124-2602-C0C7-5C7B-E73A04712B19}"/>
              </a:ext>
            </a:extLst>
          </p:cNvPr>
          <p:cNvSpPr txBox="1"/>
          <p:nvPr/>
        </p:nvSpPr>
        <p:spPr>
          <a:xfrm>
            <a:off x="3791116" y="5350806"/>
            <a:ext cx="1136432" cy="369332"/>
          </a:xfrm>
          <a:prstGeom prst="rect">
            <a:avLst/>
          </a:prstGeom>
          <a:noFill/>
        </p:spPr>
        <p:txBody>
          <a:bodyPr wrap="square" rtlCol="0">
            <a:spAutoFit/>
          </a:bodyPr>
          <a:lstStyle/>
          <a:p>
            <a:r>
              <a:rPr lang="en-US" dirty="0"/>
              <a:t>0.8288</a:t>
            </a:r>
            <a:endParaRPr lang="en-IN" dirty="0"/>
          </a:p>
        </p:txBody>
      </p:sp>
      <p:sp>
        <p:nvSpPr>
          <p:cNvPr id="41" name="TextBox 40">
            <a:extLst>
              <a:ext uri="{FF2B5EF4-FFF2-40B4-BE49-F238E27FC236}">
                <a16:creationId xmlns:a16="http://schemas.microsoft.com/office/drawing/2014/main" id="{6494B00B-15B0-6607-7B19-9A9B1EA6AD2B}"/>
              </a:ext>
            </a:extLst>
          </p:cNvPr>
          <p:cNvSpPr txBox="1"/>
          <p:nvPr/>
        </p:nvSpPr>
        <p:spPr>
          <a:xfrm>
            <a:off x="5148985" y="5337404"/>
            <a:ext cx="1003316" cy="369332"/>
          </a:xfrm>
          <a:prstGeom prst="rect">
            <a:avLst/>
          </a:prstGeom>
          <a:noFill/>
        </p:spPr>
        <p:txBody>
          <a:bodyPr wrap="square" rtlCol="0">
            <a:spAutoFit/>
          </a:bodyPr>
          <a:lstStyle/>
          <a:p>
            <a:r>
              <a:rPr lang="en-US" dirty="0"/>
              <a:t>0.7419</a:t>
            </a:r>
            <a:endParaRPr lang="en-IN" dirty="0"/>
          </a:p>
        </p:txBody>
      </p:sp>
      <p:sp>
        <p:nvSpPr>
          <p:cNvPr id="42" name="TextBox 41">
            <a:extLst>
              <a:ext uri="{FF2B5EF4-FFF2-40B4-BE49-F238E27FC236}">
                <a16:creationId xmlns:a16="http://schemas.microsoft.com/office/drawing/2014/main" id="{BBD5C7CF-DE00-874C-A8F4-3EA96AD1E7D8}"/>
              </a:ext>
            </a:extLst>
          </p:cNvPr>
          <p:cNvSpPr txBox="1"/>
          <p:nvPr/>
        </p:nvSpPr>
        <p:spPr>
          <a:xfrm>
            <a:off x="6503966" y="5216139"/>
            <a:ext cx="1058789" cy="646331"/>
          </a:xfrm>
          <a:prstGeom prst="rect">
            <a:avLst/>
          </a:prstGeom>
          <a:noFill/>
        </p:spPr>
        <p:txBody>
          <a:bodyPr wrap="square" rtlCol="0">
            <a:spAutoFit/>
          </a:bodyPr>
          <a:lstStyle/>
          <a:p>
            <a:r>
              <a:rPr lang="en-US" dirty="0"/>
              <a:t>0- 0.76</a:t>
            </a:r>
          </a:p>
          <a:p>
            <a:r>
              <a:rPr lang="en-US" dirty="0"/>
              <a:t>1- 0.73</a:t>
            </a:r>
            <a:endParaRPr lang="en-IN" dirty="0"/>
          </a:p>
        </p:txBody>
      </p:sp>
      <p:sp>
        <p:nvSpPr>
          <p:cNvPr id="43" name="TextBox 42">
            <a:extLst>
              <a:ext uri="{FF2B5EF4-FFF2-40B4-BE49-F238E27FC236}">
                <a16:creationId xmlns:a16="http://schemas.microsoft.com/office/drawing/2014/main" id="{4B39C4E4-1853-D79E-C14C-6AEC69457F8E}"/>
              </a:ext>
            </a:extLst>
          </p:cNvPr>
          <p:cNvSpPr txBox="1"/>
          <p:nvPr/>
        </p:nvSpPr>
        <p:spPr>
          <a:xfrm>
            <a:off x="7944909" y="5198905"/>
            <a:ext cx="1136432" cy="646331"/>
          </a:xfrm>
          <a:prstGeom prst="rect">
            <a:avLst/>
          </a:prstGeom>
          <a:noFill/>
        </p:spPr>
        <p:txBody>
          <a:bodyPr wrap="square" rtlCol="0">
            <a:spAutoFit/>
          </a:bodyPr>
          <a:lstStyle/>
          <a:p>
            <a:r>
              <a:rPr lang="en-US" dirty="0"/>
              <a:t>0- 0.71</a:t>
            </a:r>
          </a:p>
          <a:p>
            <a:r>
              <a:rPr lang="en-US" dirty="0"/>
              <a:t>1- 0.77</a:t>
            </a:r>
            <a:endParaRPr lang="en-IN" dirty="0"/>
          </a:p>
        </p:txBody>
      </p:sp>
      <p:sp>
        <p:nvSpPr>
          <p:cNvPr id="44" name="TextBox 43">
            <a:extLst>
              <a:ext uri="{FF2B5EF4-FFF2-40B4-BE49-F238E27FC236}">
                <a16:creationId xmlns:a16="http://schemas.microsoft.com/office/drawing/2014/main" id="{DB5D8845-618C-F5C6-1322-14C7B16B5484}"/>
              </a:ext>
            </a:extLst>
          </p:cNvPr>
          <p:cNvSpPr txBox="1"/>
          <p:nvPr/>
        </p:nvSpPr>
        <p:spPr>
          <a:xfrm>
            <a:off x="9524215" y="5272621"/>
            <a:ext cx="722443" cy="369333"/>
          </a:xfrm>
          <a:prstGeom prst="rect">
            <a:avLst/>
          </a:prstGeom>
          <a:noFill/>
        </p:spPr>
        <p:txBody>
          <a:bodyPr wrap="square" rtlCol="0">
            <a:spAutoFit/>
          </a:bodyPr>
          <a:lstStyle/>
          <a:p>
            <a:r>
              <a:rPr lang="en-US" dirty="0"/>
              <a:t>290</a:t>
            </a:r>
            <a:endParaRPr lang="en-IN" dirty="0"/>
          </a:p>
        </p:txBody>
      </p:sp>
      <p:sp>
        <p:nvSpPr>
          <p:cNvPr id="45" name="TextBox 44">
            <a:extLst>
              <a:ext uri="{FF2B5EF4-FFF2-40B4-BE49-F238E27FC236}">
                <a16:creationId xmlns:a16="http://schemas.microsoft.com/office/drawing/2014/main" id="{32CE0917-D4C8-809F-A4F8-A6E2182FE0E9}"/>
              </a:ext>
            </a:extLst>
          </p:cNvPr>
          <p:cNvSpPr txBox="1"/>
          <p:nvPr/>
        </p:nvSpPr>
        <p:spPr>
          <a:xfrm>
            <a:off x="10873949" y="5272621"/>
            <a:ext cx="593527" cy="369332"/>
          </a:xfrm>
          <a:prstGeom prst="rect">
            <a:avLst/>
          </a:prstGeom>
          <a:noFill/>
        </p:spPr>
        <p:txBody>
          <a:bodyPr wrap="square" rtlCol="0">
            <a:spAutoFit/>
          </a:bodyPr>
          <a:lstStyle/>
          <a:p>
            <a:r>
              <a:rPr lang="en-US" dirty="0"/>
              <a:t>226</a:t>
            </a:r>
            <a:endParaRPr lang="en-IN" dirty="0"/>
          </a:p>
        </p:txBody>
      </p:sp>
      <p:sp>
        <p:nvSpPr>
          <p:cNvPr id="46" name="TextBox 45">
            <a:extLst>
              <a:ext uri="{FF2B5EF4-FFF2-40B4-BE49-F238E27FC236}">
                <a16:creationId xmlns:a16="http://schemas.microsoft.com/office/drawing/2014/main" id="{1C3C3852-0F44-3CA5-6809-6DD71EFC5044}"/>
              </a:ext>
            </a:extLst>
          </p:cNvPr>
          <p:cNvSpPr txBox="1"/>
          <p:nvPr/>
        </p:nvSpPr>
        <p:spPr>
          <a:xfrm>
            <a:off x="2398644" y="6234331"/>
            <a:ext cx="999842" cy="369332"/>
          </a:xfrm>
          <a:prstGeom prst="rect">
            <a:avLst/>
          </a:prstGeom>
          <a:noFill/>
        </p:spPr>
        <p:txBody>
          <a:bodyPr wrap="square" rtlCol="0">
            <a:spAutoFit/>
          </a:bodyPr>
          <a:lstStyle/>
          <a:p>
            <a:r>
              <a:rPr lang="en-US" dirty="0"/>
              <a:t>0.9771</a:t>
            </a:r>
            <a:endParaRPr lang="en-IN" dirty="0"/>
          </a:p>
        </p:txBody>
      </p:sp>
      <p:sp>
        <p:nvSpPr>
          <p:cNvPr id="47" name="TextBox 46">
            <a:extLst>
              <a:ext uri="{FF2B5EF4-FFF2-40B4-BE49-F238E27FC236}">
                <a16:creationId xmlns:a16="http://schemas.microsoft.com/office/drawing/2014/main" id="{2CFF4E93-A567-7973-CEC4-040F0DD26B11}"/>
              </a:ext>
            </a:extLst>
          </p:cNvPr>
          <p:cNvSpPr txBox="1"/>
          <p:nvPr/>
        </p:nvSpPr>
        <p:spPr>
          <a:xfrm>
            <a:off x="3799427" y="6234331"/>
            <a:ext cx="999842" cy="369332"/>
          </a:xfrm>
          <a:prstGeom prst="rect">
            <a:avLst/>
          </a:prstGeom>
          <a:noFill/>
        </p:spPr>
        <p:txBody>
          <a:bodyPr wrap="square" rtlCol="0">
            <a:spAutoFit/>
          </a:bodyPr>
          <a:lstStyle/>
          <a:p>
            <a:r>
              <a:rPr lang="en-US" dirty="0"/>
              <a:t>0.8900</a:t>
            </a:r>
            <a:endParaRPr lang="en-IN" dirty="0"/>
          </a:p>
        </p:txBody>
      </p:sp>
      <p:sp>
        <p:nvSpPr>
          <p:cNvPr id="48" name="TextBox 47">
            <a:extLst>
              <a:ext uri="{FF2B5EF4-FFF2-40B4-BE49-F238E27FC236}">
                <a16:creationId xmlns:a16="http://schemas.microsoft.com/office/drawing/2014/main" id="{A43E4ED7-4B68-1DFE-63DD-87F47DD4EB8A}"/>
              </a:ext>
            </a:extLst>
          </p:cNvPr>
          <p:cNvSpPr txBox="1"/>
          <p:nvPr/>
        </p:nvSpPr>
        <p:spPr>
          <a:xfrm>
            <a:off x="5082981" y="6234331"/>
            <a:ext cx="1161791" cy="369332"/>
          </a:xfrm>
          <a:prstGeom prst="rect">
            <a:avLst/>
          </a:prstGeom>
          <a:noFill/>
        </p:spPr>
        <p:txBody>
          <a:bodyPr wrap="square" rtlCol="0">
            <a:spAutoFit/>
          </a:bodyPr>
          <a:lstStyle/>
          <a:p>
            <a:r>
              <a:rPr lang="en-US" dirty="0"/>
              <a:t>0.8881</a:t>
            </a:r>
            <a:endParaRPr lang="en-IN" dirty="0"/>
          </a:p>
        </p:txBody>
      </p:sp>
      <p:sp>
        <p:nvSpPr>
          <p:cNvPr id="49" name="TextBox 48">
            <a:extLst>
              <a:ext uri="{FF2B5EF4-FFF2-40B4-BE49-F238E27FC236}">
                <a16:creationId xmlns:a16="http://schemas.microsoft.com/office/drawing/2014/main" id="{B7D03D36-81EA-3234-B6FB-76C162E04A01}"/>
              </a:ext>
            </a:extLst>
          </p:cNvPr>
          <p:cNvSpPr txBox="1"/>
          <p:nvPr/>
        </p:nvSpPr>
        <p:spPr>
          <a:xfrm>
            <a:off x="6541078" y="6095831"/>
            <a:ext cx="900106" cy="646331"/>
          </a:xfrm>
          <a:prstGeom prst="rect">
            <a:avLst/>
          </a:prstGeom>
          <a:noFill/>
        </p:spPr>
        <p:txBody>
          <a:bodyPr wrap="square" rtlCol="0">
            <a:spAutoFit/>
          </a:bodyPr>
          <a:lstStyle/>
          <a:p>
            <a:r>
              <a:rPr lang="en-US" dirty="0"/>
              <a:t>0- 0.51</a:t>
            </a:r>
          </a:p>
          <a:p>
            <a:r>
              <a:rPr lang="en-US" dirty="0"/>
              <a:t>1- 0.51</a:t>
            </a:r>
            <a:endParaRPr lang="en-IN" dirty="0"/>
          </a:p>
        </p:txBody>
      </p:sp>
      <p:sp>
        <p:nvSpPr>
          <p:cNvPr id="50" name="TextBox 49">
            <a:extLst>
              <a:ext uri="{FF2B5EF4-FFF2-40B4-BE49-F238E27FC236}">
                <a16:creationId xmlns:a16="http://schemas.microsoft.com/office/drawing/2014/main" id="{B1927C0C-A21B-5704-EF80-9E955C375EBD}"/>
              </a:ext>
            </a:extLst>
          </p:cNvPr>
          <p:cNvSpPr txBox="1"/>
          <p:nvPr/>
        </p:nvSpPr>
        <p:spPr>
          <a:xfrm>
            <a:off x="10908993" y="6177154"/>
            <a:ext cx="722444" cy="369332"/>
          </a:xfrm>
          <a:prstGeom prst="rect">
            <a:avLst/>
          </a:prstGeom>
          <a:noFill/>
        </p:spPr>
        <p:txBody>
          <a:bodyPr wrap="square" rtlCol="0">
            <a:spAutoFit/>
          </a:bodyPr>
          <a:lstStyle/>
          <a:p>
            <a:r>
              <a:rPr lang="en-US" dirty="0"/>
              <a:t>580</a:t>
            </a:r>
            <a:endParaRPr lang="en-IN" dirty="0"/>
          </a:p>
        </p:txBody>
      </p:sp>
      <p:sp>
        <p:nvSpPr>
          <p:cNvPr id="51" name="TextBox 50">
            <a:extLst>
              <a:ext uri="{FF2B5EF4-FFF2-40B4-BE49-F238E27FC236}">
                <a16:creationId xmlns:a16="http://schemas.microsoft.com/office/drawing/2014/main" id="{D1E03F2C-22DA-BB59-956E-8C00A0AEF80F}"/>
              </a:ext>
            </a:extLst>
          </p:cNvPr>
          <p:cNvSpPr txBox="1"/>
          <p:nvPr/>
        </p:nvSpPr>
        <p:spPr>
          <a:xfrm>
            <a:off x="7987702" y="6054169"/>
            <a:ext cx="1093639" cy="646331"/>
          </a:xfrm>
          <a:prstGeom prst="rect">
            <a:avLst/>
          </a:prstGeom>
          <a:noFill/>
        </p:spPr>
        <p:txBody>
          <a:bodyPr wrap="square" rtlCol="0">
            <a:spAutoFit/>
          </a:bodyPr>
          <a:lstStyle/>
          <a:p>
            <a:r>
              <a:rPr lang="en-US" dirty="0"/>
              <a:t>0- 0.60</a:t>
            </a:r>
          </a:p>
          <a:p>
            <a:r>
              <a:rPr lang="en-US" dirty="0"/>
              <a:t>1- 0.42</a:t>
            </a:r>
            <a:endParaRPr lang="en-IN" dirty="0"/>
          </a:p>
        </p:txBody>
      </p:sp>
      <p:sp>
        <p:nvSpPr>
          <p:cNvPr id="52" name="TextBox 51">
            <a:extLst>
              <a:ext uri="{FF2B5EF4-FFF2-40B4-BE49-F238E27FC236}">
                <a16:creationId xmlns:a16="http://schemas.microsoft.com/office/drawing/2014/main" id="{AA0F08D7-E2BA-F554-5A1E-98FB9801627C}"/>
              </a:ext>
            </a:extLst>
          </p:cNvPr>
          <p:cNvSpPr txBox="1"/>
          <p:nvPr/>
        </p:nvSpPr>
        <p:spPr>
          <a:xfrm>
            <a:off x="9526811" y="6234330"/>
            <a:ext cx="722443" cy="369332"/>
          </a:xfrm>
          <a:prstGeom prst="rect">
            <a:avLst/>
          </a:prstGeom>
          <a:noFill/>
        </p:spPr>
        <p:txBody>
          <a:bodyPr wrap="square" rtlCol="0">
            <a:spAutoFit/>
          </a:bodyPr>
          <a:lstStyle/>
          <a:p>
            <a:r>
              <a:rPr lang="en-US" dirty="0"/>
              <a:t>399</a:t>
            </a:r>
            <a:endParaRPr lang="en-IN" dirty="0"/>
          </a:p>
        </p:txBody>
      </p:sp>
    </p:spTree>
    <p:extLst>
      <p:ext uri="{BB962C8B-B14F-4D97-AF65-F5344CB8AC3E}">
        <p14:creationId xmlns:p14="http://schemas.microsoft.com/office/powerpoint/2010/main" val="195751983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98000">
              <a:schemeClr val="accent2">
                <a:lumMod val="40000"/>
                <a:lumOff val="60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B5AADB-D9E0-3F83-1BDB-316AC40C954D}"/>
              </a:ext>
            </a:extLst>
          </p:cNvPr>
          <p:cNvSpPr txBox="1"/>
          <p:nvPr/>
        </p:nvSpPr>
        <p:spPr>
          <a:xfrm>
            <a:off x="666750" y="295275"/>
            <a:ext cx="4581525" cy="707886"/>
          </a:xfrm>
          <a:prstGeom prst="rect">
            <a:avLst/>
          </a:prstGeom>
          <a:noFill/>
        </p:spPr>
        <p:txBody>
          <a:bodyPr wrap="square" rtlCol="0">
            <a:spAutoFit/>
          </a:bodyPr>
          <a:lstStyle/>
          <a:p>
            <a:r>
              <a:rPr lang="en-IN" sz="4000" dirty="0"/>
              <a:t>EVALUATION REPORT</a:t>
            </a:r>
          </a:p>
        </p:txBody>
      </p:sp>
      <p:sp>
        <p:nvSpPr>
          <p:cNvPr id="3" name="TextBox 2">
            <a:extLst>
              <a:ext uri="{FF2B5EF4-FFF2-40B4-BE49-F238E27FC236}">
                <a16:creationId xmlns:a16="http://schemas.microsoft.com/office/drawing/2014/main" id="{D0FF8736-A23F-0F83-C833-70F50B7DC730}"/>
              </a:ext>
            </a:extLst>
          </p:cNvPr>
          <p:cNvSpPr txBox="1"/>
          <p:nvPr/>
        </p:nvSpPr>
        <p:spPr>
          <a:xfrm>
            <a:off x="857250" y="923925"/>
            <a:ext cx="10957942" cy="1569660"/>
          </a:xfrm>
          <a:prstGeom prst="rect">
            <a:avLst/>
          </a:prstGeom>
          <a:noFill/>
        </p:spPr>
        <p:txBody>
          <a:bodyPr wrap="square" rtlCol="0">
            <a:spAutoFit/>
          </a:bodyPr>
          <a:lstStyle/>
          <a:p>
            <a:r>
              <a:rPr lang="en-US" sz="2400" dirty="0"/>
              <a:t>CNN model evaluation involves assessing the performance and effectiveness of a Convolutional Neural Network through various metrics like accuracy, loss, and the confusion matrix and analyses to determine how well it predicts and solves the intended problem.</a:t>
            </a:r>
            <a:endParaRPr lang="en-IN" sz="2400" dirty="0"/>
          </a:p>
        </p:txBody>
      </p:sp>
      <p:graphicFrame>
        <p:nvGraphicFramePr>
          <p:cNvPr id="18" name="Table 17">
            <a:extLst>
              <a:ext uri="{FF2B5EF4-FFF2-40B4-BE49-F238E27FC236}">
                <a16:creationId xmlns:a16="http://schemas.microsoft.com/office/drawing/2014/main" id="{D70AFC6E-14DB-49B4-54C5-29B5E7A7F526}"/>
              </a:ext>
            </a:extLst>
          </p:cNvPr>
          <p:cNvGraphicFramePr>
            <a:graphicFrameLocks noGrp="1"/>
          </p:cNvGraphicFramePr>
          <p:nvPr/>
        </p:nvGraphicFramePr>
        <p:xfrm>
          <a:off x="500029" y="2681359"/>
          <a:ext cx="11306175" cy="4078116"/>
        </p:xfrm>
        <a:graphic>
          <a:graphicData uri="http://schemas.openxmlformats.org/drawingml/2006/table">
            <a:tbl>
              <a:tblPr firstRow="1" bandRow="1">
                <a:tableStyleId>{5C22544A-7EE6-4342-B048-85BDC9FD1C3A}</a:tableStyleId>
              </a:tblPr>
              <a:tblGrid>
                <a:gridCol w="1743075">
                  <a:extLst>
                    <a:ext uri="{9D8B030D-6E8A-4147-A177-3AD203B41FA5}">
                      <a16:colId xmlns:a16="http://schemas.microsoft.com/office/drawing/2014/main" val="257346808"/>
                    </a:ext>
                  </a:extLst>
                </a:gridCol>
                <a:gridCol w="1327132">
                  <a:extLst>
                    <a:ext uri="{9D8B030D-6E8A-4147-A177-3AD203B41FA5}">
                      <a16:colId xmlns:a16="http://schemas.microsoft.com/office/drawing/2014/main" val="3203756370"/>
                    </a:ext>
                  </a:extLst>
                </a:gridCol>
                <a:gridCol w="1395663">
                  <a:extLst>
                    <a:ext uri="{9D8B030D-6E8A-4147-A177-3AD203B41FA5}">
                      <a16:colId xmlns:a16="http://schemas.microsoft.com/office/drawing/2014/main" val="2365041622"/>
                    </a:ext>
                  </a:extLst>
                </a:gridCol>
                <a:gridCol w="1299410">
                  <a:extLst>
                    <a:ext uri="{9D8B030D-6E8A-4147-A177-3AD203B41FA5}">
                      <a16:colId xmlns:a16="http://schemas.microsoft.com/office/drawing/2014/main" val="1431929475"/>
                    </a:ext>
                  </a:extLst>
                </a:gridCol>
                <a:gridCol w="1386038">
                  <a:extLst>
                    <a:ext uri="{9D8B030D-6E8A-4147-A177-3AD203B41FA5}">
                      <a16:colId xmlns:a16="http://schemas.microsoft.com/office/drawing/2014/main" val="2157291805"/>
                    </a:ext>
                  </a:extLst>
                </a:gridCol>
                <a:gridCol w="1434165">
                  <a:extLst>
                    <a:ext uri="{9D8B030D-6E8A-4147-A177-3AD203B41FA5}">
                      <a16:colId xmlns:a16="http://schemas.microsoft.com/office/drawing/2014/main" val="3389827871"/>
                    </a:ext>
                  </a:extLst>
                </a:gridCol>
                <a:gridCol w="1415767">
                  <a:extLst>
                    <a:ext uri="{9D8B030D-6E8A-4147-A177-3AD203B41FA5}">
                      <a16:colId xmlns:a16="http://schemas.microsoft.com/office/drawing/2014/main" val="3474865806"/>
                    </a:ext>
                  </a:extLst>
                </a:gridCol>
                <a:gridCol w="1304925">
                  <a:extLst>
                    <a:ext uri="{9D8B030D-6E8A-4147-A177-3AD203B41FA5}">
                      <a16:colId xmlns:a16="http://schemas.microsoft.com/office/drawing/2014/main" val="379494858"/>
                    </a:ext>
                  </a:extLst>
                </a:gridCol>
              </a:tblGrid>
              <a:tr h="908277">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a:p>
                  </a:txBody>
                  <a:tcPr/>
                </a:tc>
                <a:tc>
                  <a:txBody>
                    <a:bodyPr/>
                    <a:lstStyle/>
                    <a:p>
                      <a:endParaRPr lang="en-IN" dirty="0"/>
                    </a:p>
                  </a:txBody>
                  <a:tcPr/>
                </a:tc>
                <a:tc>
                  <a:txBody>
                    <a:bodyPr/>
                    <a:lstStyle/>
                    <a:p>
                      <a:endParaRPr lang="en-IN"/>
                    </a:p>
                  </a:txBody>
                  <a:tcPr/>
                </a:tc>
                <a:extLst>
                  <a:ext uri="{0D108BD9-81ED-4DB2-BD59-A6C34878D82A}">
                    <a16:rowId xmlns:a16="http://schemas.microsoft.com/office/drawing/2014/main" val="1153027672"/>
                  </a:ext>
                </a:extLst>
              </a:tr>
              <a:tr h="691923">
                <a:tc>
                  <a:txBody>
                    <a:bodyPr/>
                    <a:lstStyle/>
                    <a:p>
                      <a:endParaRPr lang="en-IN"/>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3848568559"/>
                  </a:ext>
                </a:extLst>
              </a:tr>
              <a:tr h="781329">
                <a:tc>
                  <a:txBody>
                    <a:bodyPr/>
                    <a:lstStyle/>
                    <a:p>
                      <a:endParaRPr lang="en-IN" dirty="0">
                        <a:solidFill>
                          <a:schemeClr val="accent6">
                            <a:lumMod val="40000"/>
                            <a:lumOff val="60000"/>
                          </a:schemeClr>
                        </a:solidFill>
                      </a:endParaRPr>
                    </a:p>
                  </a:txBody>
                  <a:tcPr>
                    <a:solidFill>
                      <a:schemeClr val="accent6">
                        <a:lumMod val="40000"/>
                        <a:lumOff val="60000"/>
                      </a:schemeClr>
                    </a:solidFill>
                  </a:tcPr>
                </a:tc>
                <a:tc>
                  <a:txBody>
                    <a:bodyPr/>
                    <a:lstStyle/>
                    <a:p>
                      <a:endParaRPr lang="en-IN" dirty="0">
                        <a:solidFill>
                          <a:schemeClr val="accent6">
                            <a:lumMod val="40000"/>
                            <a:lumOff val="60000"/>
                          </a:schemeClr>
                        </a:solidFill>
                      </a:endParaRPr>
                    </a:p>
                  </a:txBody>
                  <a:tcPr>
                    <a:solidFill>
                      <a:schemeClr val="accent6">
                        <a:lumMod val="40000"/>
                        <a:lumOff val="60000"/>
                      </a:schemeClr>
                    </a:solidFill>
                  </a:tcPr>
                </a:tc>
                <a:tc>
                  <a:txBody>
                    <a:bodyPr/>
                    <a:lstStyle/>
                    <a:p>
                      <a:endParaRPr lang="en-IN" dirty="0">
                        <a:solidFill>
                          <a:schemeClr val="accent6">
                            <a:lumMod val="40000"/>
                            <a:lumOff val="60000"/>
                          </a:schemeClr>
                        </a:solidFill>
                      </a:endParaRPr>
                    </a:p>
                  </a:txBody>
                  <a:tcPr>
                    <a:solidFill>
                      <a:schemeClr val="accent6">
                        <a:lumMod val="40000"/>
                        <a:lumOff val="60000"/>
                      </a:schemeClr>
                    </a:solidFill>
                  </a:tcPr>
                </a:tc>
                <a:tc>
                  <a:txBody>
                    <a:bodyPr/>
                    <a:lstStyle/>
                    <a:p>
                      <a:endParaRPr lang="en-IN" dirty="0">
                        <a:solidFill>
                          <a:schemeClr val="accent6">
                            <a:lumMod val="40000"/>
                            <a:lumOff val="60000"/>
                          </a:schemeClr>
                        </a:solidFill>
                      </a:endParaRPr>
                    </a:p>
                  </a:txBody>
                  <a:tcPr>
                    <a:solidFill>
                      <a:schemeClr val="accent6">
                        <a:lumMod val="40000"/>
                        <a:lumOff val="60000"/>
                      </a:schemeClr>
                    </a:solidFill>
                  </a:tcPr>
                </a:tc>
                <a:tc>
                  <a:txBody>
                    <a:bodyPr/>
                    <a:lstStyle/>
                    <a:p>
                      <a:endParaRPr lang="en-IN" dirty="0">
                        <a:solidFill>
                          <a:schemeClr val="accent6">
                            <a:lumMod val="40000"/>
                            <a:lumOff val="60000"/>
                          </a:schemeClr>
                        </a:solidFill>
                      </a:endParaRPr>
                    </a:p>
                  </a:txBody>
                  <a:tcPr>
                    <a:solidFill>
                      <a:schemeClr val="accent6">
                        <a:lumMod val="40000"/>
                        <a:lumOff val="60000"/>
                      </a:schemeClr>
                    </a:solidFill>
                  </a:tcPr>
                </a:tc>
                <a:tc>
                  <a:txBody>
                    <a:bodyPr/>
                    <a:lstStyle/>
                    <a:p>
                      <a:endParaRPr lang="en-IN" dirty="0">
                        <a:solidFill>
                          <a:schemeClr val="accent6">
                            <a:lumMod val="40000"/>
                            <a:lumOff val="60000"/>
                          </a:schemeClr>
                        </a:solidFill>
                      </a:endParaRPr>
                    </a:p>
                  </a:txBody>
                  <a:tcPr>
                    <a:solidFill>
                      <a:schemeClr val="accent6">
                        <a:lumMod val="40000"/>
                        <a:lumOff val="60000"/>
                      </a:schemeClr>
                    </a:solidFill>
                  </a:tcPr>
                </a:tc>
                <a:tc>
                  <a:txBody>
                    <a:bodyPr/>
                    <a:lstStyle/>
                    <a:p>
                      <a:endParaRPr lang="en-IN" dirty="0">
                        <a:solidFill>
                          <a:schemeClr val="accent6">
                            <a:lumMod val="40000"/>
                            <a:lumOff val="60000"/>
                          </a:schemeClr>
                        </a:solidFill>
                      </a:endParaRPr>
                    </a:p>
                  </a:txBody>
                  <a:tcPr>
                    <a:solidFill>
                      <a:schemeClr val="accent6">
                        <a:lumMod val="40000"/>
                        <a:lumOff val="60000"/>
                      </a:schemeClr>
                    </a:solidFill>
                  </a:tcPr>
                </a:tc>
                <a:tc>
                  <a:txBody>
                    <a:bodyPr/>
                    <a:lstStyle/>
                    <a:p>
                      <a:endParaRPr lang="en-IN" dirty="0">
                        <a:solidFill>
                          <a:schemeClr val="accent6">
                            <a:lumMod val="40000"/>
                            <a:lumOff val="60000"/>
                          </a:schemeClr>
                        </a:solidFill>
                      </a:endParaRPr>
                    </a:p>
                  </a:txBody>
                  <a:tcPr>
                    <a:solidFill>
                      <a:schemeClr val="accent6">
                        <a:lumMod val="40000"/>
                        <a:lumOff val="60000"/>
                      </a:schemeClr>
                    </a:solidFill>
                  </a:tcPr>
                </a:tc>
                <a:extLst>
                  <a:ext uri="{0D108BD9-81ED-4DB2-BD59-A6C34878D82A}">
                    <a16:rowId xmlns:a16="http://schemas.microsoft.com/office/drawing/2014/main" val="856965650"/>
                  </a:ext>
                </a:extLst>
              </a:tr>
              <a:tr h="962527">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781773224"/>
                  </a:ext>
                </a:extLst>
              </a:tr>
              <a:tr h="734060">
                <a:tc>
                  <a:txBody>
                    <a:bodyPr/>
                    <a:lstStyle/>
                    <a:p>
                      <a:endParaRPr lang="en-IN" dirty="0"/>
                    </a:p>
                  </a:txBody>
                  <a:tcPr/>
                </a:tc>
                <a:tc>
                  <a:txBody>
                    <a:bodyPr/>
                    <a:lstStyle/>
                    <a:p>
                      <a:endParaRPr lang="en-IN" dirty="0"/>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2416143277"/>
                  </a:ext>
                </a:extLst>
              </a:tr>
            </a:tbl>
          </a:graphicData>
        </a:graphic>
      </p:graphicFrame>
      <p:sp>
        <p:nvSpPr>
          <p:cNvPr id="15" name="TextBox 14">
            <a:extLst>
              <a:ext uri="{FF2B5EF4-FFF2-40B4-BE49-F238E27FC236}">
                <a16:creationId xmlns:a16="http://schemas.microsoft.com/office/drawing/2014/main" id="{37D29589-A187-320B-105E-829073697903}"/>
              </a:ext>
            </a:extLst>
          </p:cNvPr>
          <p:cNvSpPr txBox="1"/>
          <p:nvPr/>
        </p:nvSpPr>
        <p:spPr>
          <a:xfrm>
            <a:off x="9524215" y="3788210"/>
            <a:ext cx="876300" cy="369332"/>
          </a:xfrm>
          <a:prstGeom prst="rect">
            <a:avLst/>
          </a:prstGeom>
          <a:noFill/>
        </p:spPr>
        <p:txBody>
          <a:bodyPr wrap="square" rtlCol="0">
            <a:spAutoFit/>
          </a:bodyPr>
          <a:lstStyle/>
          <a:p>
            <a:r>
              <a:rPr lang="en-US" dirty="0"/>
              <a:t>405</a:t>
            </a:r>
            <a:endParaRPr lang="en-IN" dirty="0"/>
          </a:p>
        </p:txBody>
      </p:sp>
      <p:sp>
        <p:nvSpPr>
          <p:cNvPr id="10" name="TextBox 9">
            <a:extLst>
              <a:ext uri="{FF2B5EF4-FFF2-40B4-BE49-F238E27FC236}">
                <a16:creationId xmlns:a16="http://schemas.microsoft.com/office/drawing/2014/main" id="{85BE5777-3894-0C8B-D1D7-722744062431}"/>
              </a:ext>
            </a:extLst>
          </p:cNvPr>
          <p:cNvSpPr txBox="1"/>
          <p:nvPr/>
        </p:nvSpPr>
        <p:spPr>
          <a:xfrm>
            <a:off x="1076578" y="3802451"/>
            <a:ext cx="1073150" cy="369332"/>
          </a:xfrm>
          <a:prstGeom prst="rect">
            <a:avLst/>
          </a:prstGeom>
          <a:noFill/>
        </p:spPr>
        <p:txBody>
          <a:bodyPr wrap="square" rtlCol="0">
            <a:spAutoFit/>
          </a:bodyPr>
          <a:lstStyle/>
          <a:p>
            <a:r>
              <a:rPr lang="en-US" dirty="0"/>
              <a:t>CNN</a:t>
            </a:r>
            <a:endParaRPr lang="en-IN" dirty="0"/>
          </a:p>
        </p:txBody>
      </p:sp>
      <p:sp>
        <p:nvSpPr>
          <p:cNvPr id="11" name="TextBox 10">
            <a:extLst>
              <a:ext uri="{FF2B5EF4-FFF2-40B4-BE49-F238E27FC236}">
                <a16:creationId xmlns:a16="http://schemas.microsoft.com/office/drawing/2014/main" id="{89C7D67F-F14B-0964-E568-28CA903E990E}"/>
              </a:ext>
            </a:extLst>
          </p:cNvPr>
          <p:cNvSpPr txBox="1"/>
          <p:nvPr/>
        </p:nvSpPr>
        <p:spPr>
          <a:xfrm>
            <a:off x="921785" y="4364416"/>
            <a:ext cx="1365251" cy="646331"/>
          </a:xfrm>
          <a:prstGeom prst="rect">
            <a:avLst/>
          </a:prstGeom>
          <a:noFill/>
        </p:spPr>
        <p:txBody>
          <a:bodyPr wrap="square" rtlCol="0">
            <a:spAutoFit/>
          </a:bodyPr>
          <a:lstStyle/>
          <a:p>
            <a:r>
              <a:rPr lang="en-US" dirty="0"/>
              <a:t>    Fine Tunning</a:t>
            </a:r>
            <a:endParaRPr lang="en-IN" dirty="0"/>
          </a:p>
        </p:txBody>
      </p:sp>
      <p:sp>
        <p:nvSpPr>
          <p:cNvPr id="8" name="TextBox 7">
            <a:extLst>
              <a:ext uri="{FF2B5EF4-FFF2-40B4-BE49-F238E27FC236}">
                <a16:creationId xmlns:a16="http://schemas.microsoft.com/office/drawing/2014/main" id="{986AE995-4EE2-184E-14C2-2BEDD27C91F6}"/>
              </a:ext>
            </a:extLst>
          </p:cNvPr>
          <p:cNvSpPr txBox="1"/>
          <p:nvPr/>
        </p:nvSpPr>
        <p:spPr>
          <a:xfrm>
            <a:off x="617172" y="5203650"/>
            <a:ext cx="1562100" cy="646331"/>
          </a:xfrm>
          <a:prstGeom prst="rect">
            <a:avLst/>
          </a:prstGeom>
          <a:noFill/>
        </p:spPr>
        <p:txBody>
          <a:bodyPr wrap="square" rtlCol="0">
            <a:spAutoFit/>
          </a:bodyPr>
          <a:lstStyle/>
          <a:p>
            <a:r>
              <a:rPr lang="en-US" dirty="0"/>
              <a:t>        After Augmentation</a:t>
            </a:r>
            <a:endParaRPr lang="en-IN" dirty="0"/>
          </a:p>
        </p:txBody>
      </p:sp>
      <p:sp>
        <p:nvSpPr>
          <p:cNvPr id="9" name="TextBox 8">
            <a:extLst>
              <a:ext uri="{FF2B5EF4-FFF2-40B4-BE49-F238E27FC236}">
                <a16:creationId xmlns:a16="http://schemas.microsoft.com/office/drawing/2014/main" id="{1BCEE02C-4DBD-4941-9D59-0D5A3187BAFD}"/>
              </a:ext>
            </a:extLst>
          </p:cNvPr>
          <p:cNvSpPr txBox="1"/>
          <p:nvPr/>
        </p:nvSpPr>
        <p:spPr>
          <a:xfrm>
            <a:off x="921785" y="6234331"/>
            <a:ext cx="1168400" cy="369332"/>
          </a:xfrm>
          <a:prstGeom prst="rect">
            <a:avLst/>
          </a:prstGeom>
          <a:noFill/>
        </p:spPr>
        <p:txBody>
          <a:bodyPr wrap="square" rtlCol="0">
            <a:spAutoFit/>
          </a:bodyPr>
          <a:lstStyle/>
          <a:p>
            <a:r>
              <a:rPr lang="en-US" dirty="0"/>
              <a:t>VGG-16</a:t>
            </a:r>
            <a:endParaRPr lang="en-IN" dirty="0"/>
          </a:p>
        </p:txBody>
      </p:sp>
      <p:sp>
        <p:nvSpPr>
          <p:cNvPr id="19" name="TextBox 18">
            <a:extLst>
              <a:ext uri="{FF2B5EF4-FFF2-40B4-BE49-F238E27FC236}">
                <a16:creationId xmlns:a16="http://schemas.microsoft.com/office/drawing/2014/main" id="{B1AB6E6A-8481-BA37-15C5-B19BAD267411}"/>
              </a:ext>
            </a:extLst>
          </p:cNvPr>
          <p:cNvSpPr txBox="1"/>
          <p:nvPr/>
        </p:nvSpPr>
        <p:spPr>
          <a:xfrm>
            <a:off x="921785" y="2922180"/>
            <a:ext cx="1073150" cy="400110"/>
          </a:xfrm>
          <a:prstGeom prst="rect">
            <a:avLst/>
          </a:prstGeom>
          <a:noFill/>
        </p:spPr>
        <p:txBody>
          <a:bodyPr wrap="square" rtlCol="0">
            <a:spAutoFit/>
          </a:bodyPr>
          <a:lstStyle/>
          <a:p>
            <a:r>
              <a:rPr lang="en-US" sz="2000" dirty="0">
                <a:solidFill>
                  <a:schemeClr val="bg1"/>
                </a:solidFill>
              </a:rPr>
              <a:t>Model</a:t>
            </a:r>
            <a:endParaRPr lang="en-IN" sz="2000" dirty="0">
              <a:solidFill>
                <a:schemeClr val="bg1"/>
              </a:solidFill>
            </a:endParaRPr>
          </a:p>
        </p:txBody>
      </p:sp>
      <p:sp>
        <p:nvSpPr>
          <p:cNvPr id="20" name="TextBox 19">
            <a:extLst>
              <a:ext uri="{FF2B5EF4-FFF2-40B4-BE49-F238E27FC236}">
                <a16:creationId xmlns:a16="http://schemas.microsoft.com/office/drawing/2014/main" id="{FD8A1C5C-2ABB-B443-36B0-79DF5846327F}"/>
              </a:ext>
            </a:extLst>
          </p:cNvPr>
          <p:cNvSpPr txBox="1"/>
          <p:nvPr/>
        </p:nvSpPr>
        <p:spPr>
          <a:xfrm>
            <a:off x="2398644" y="2797941"/>
            <a:ext cx="1130099" cy="707886"/>
          </a:xfrm>
          <a:prstGeom prst="rect">
            <a:avLst/>
          </a:prstGeom>
          <a:noFill/>
        </p:spPr>
        <p:txBody>
          <a:bodyPr wrap="square" rtlCol="0">
            <a:spAutoFit/>
          </a:bodyPr>
          <a:lstStyle/>
          <a:p>
            <a:r>
              <a:rPr lang="en-US" sz="2000" dirty="0">
                <a:solidFill>
                  <a:schemeClr val="bg1"/>
                </a:solidFill>
              </a:rPr>
              <a:t>   Train Accuracy</a:t>
            </a:r>
            <a:endParaRPr lang="en-IN" sz="2000" dirty="0">
              <a:solidFill>
                <a:schemeClr val="bg1"/>
              </a:solidFill>
            </a:endParaRPr>
          </a:p>
        </p:txBody>
      </p:sp>
      <p:sp>
        <p:nvSpPr>
          <p:cNvPr id="21" name="TextBox 20">
            <a:extLst>
              <a:ext uri="{FF2B5EF4-FFF2-40B4-BE49-F238E27FC236}">
                <a16:creationId xmlns:a16="http://schemas.microsoft.com/office/drawing/2014/main" id="{F089BBFB-7017-79B5-5EF4-57A3C9B25F1F}"/>
              </a:ext>
            </a:extLst>
          </p:cNvPr>
          <p:cNvSpPr txBox="1"/>
          <p:nvPr/>
        </p:nvSpPr>
        <p:spPr>
          <a:xfrm>
            <a:off x="3695450" y="2757426"/>
            <a:ext cx="1458160" cy="707886"/>
          </a:xfrm>
          <a:prstGeom prst="rect">
            <a:avLst/>
          </a:prstGeom>
          <a:noFill/>
        </p:spPr>
        <p:txBody>
          <a:bodyPr wrap="square" rtlCol="0">
            <a:spAutoFit/>
          </a:bodyPr>
          <a:lstStyle/>
          <a:p>
            <a:r>
              <a:rPr lang="en-US" sz="2000" dirty="0">
                <a:solidFill>
                  <a:schemeClr val="bg1"/>
                </a:solidFill>
              </a:rPr>
              <a:t>Validation   Accuracy</a:t>
            </a:r>
            <a:endParaRPr lang="en-IN" sz="2000" dirty="0">
              <a:solidFill>
                <a:schemeClr val="bg1"/>
              </a:solidFill>
            </a:endParaRPr>
          </a:p>
        </p:txBody>
      </p:sp>
      <p:sp>
        <p:nvSpPr>
          <p:cNvPr id="22" name="TextBox 21">
            <a:extLst>
              <a:ext uri="{FF2B5EF4-FFF2-40B4-BE49-F238E27FC236}">
                <a16:creationId xmlns:a16="http://schemas.microsoft.com/office/drawing/2014/main" id="{9B1A1BD6-E9CF-D153-ED70-2300DC4C7CEF}"/>
              </a:ext>
            </a:extLst>
          </p:cNvPr>
          <p:cNvSpPr txBox="1"/>
          <p:nvPr/>
        </p:nvSpPr>
        <p:spPr>
          <a:xfrm>
            <a:off x="5082981" y="2814477"/>
            <a:ext cx="1256782" cy="707886"/>
          </a:xfrm>
          <a:prstGeom prst="rect">
            <a:avLst/>
          </a:prstGeom>
          <a:noFill/>
        </p:spPr>
        <p:txBody>
          <a:bodyPr wrap="square" rtlCol="0">
            <a:spAutoFit/>
          </a:bodyPr>
          <a:lstStyle/>
          <a:p>
            <a:r>
              <a:rPr lang="en-US" sz="2000" dirty="0">
                <a:solidFill>
                  <a:schemeClr val="bg1"/>
                </a:solidFill>
              </a:rPr>
              <a:t>    Test  Accuracy</a:t>
            </a:r>
            <a:endParaRPr lang="en-IN" sz="2000" dirty="0">
              <a:solidFill>
                <a:schemeClr val="bg1"/>
              </a:solidFill>
            </a:endParaRPr>
          </a:p>
        </p:txBody>
      </p:sp>
      <p:sp>
        <p:nvSpPr>
          <p:cNvPr id="23" name="TextBox 22">
            <a:extLst>
              <a:ext uri="{FF2B5EF4-FFF2-40B4-BE49-F238E27FC236}">
                <a16:creationId xmlns:a16="http://schemas.microsoft.com/office/drawing/2014/main" id="{AEABC505-C7DE-2A59-7B35-83BC4BC7489A}"/>
              </a:ext>
            </a:extLst>
          </p:cNvPr>
          <p:cNvSpPr txBox="1"/>
          <p:nvPr/>
        </p:nvSpPr>
        <p:spPr>
          <a:xfrm>
            <a:off x="7944909" y="2998888"/>
            <a:ext cx="895150" cy="400110"/>
          </a:xfrm>
          <a:prstGeom prst="rect">
            <a:avLst/>
          </a:prstGeom>
          <a:noFill/>
        </p:spPr>
        <p:txBody>
          <a:bodyPr wrap="square" rtlCol="0">
            <a:spAutoFit/>
          </a:bodyPr>
          <a:lstStyle/>
          <a:p>
            <a:r>
              <a:rPr lang="en-US" sz="2000" dirty="0">
                <a:solidFill>
                  <a:schemeClr val="bg1"/>
                </a:solidFill>
              </a:rPr>
              <a:t>Recall</a:t>
            </a:r>
            <a:endParaRPr lang="en-IN" sz="2000" dirty="0">
              <a:solidFill>
                <a:schemeClr val="bg1"/>
              </a:solidFill>
            </a:endParaRPr>
          </a:p>
        </p:txBody>
      </p:sp>
      <p:sp>
        <p:nvSpPr>
          <p:cNvPr id="25" name="TextBox 24">
            <a:extLst>
              <a:ext uri="{FF2B5EF4-FFF2-40B4-BE49-F238E27FC236}">
                <a16:creationId xmlns:a16="http://schemas.microsoft.com/office/drawing/2014/main" id="{D3EDCAC0-4EE8-0083-706F-23E610D4D7F2}"/>
              </a:ext>
            </a:extLst>
          </p:cNvPr>
          <p:cNvSpPr txBox="1"/>
          <p:nvPr/>
        </p:nvSpPr>
        <p:spPr>
          <a:xfrm>
            <a:off x="10545094" y="2835302"/>
            <a:ext cx="1116530" cy="707886"/>
          </a:xfrm>
          <a:prstGeom prst="rect">
            <a:avLst/>
          </a:prstGeom>
          <a:noFill/>
        </p:spPr>
        <p:txBody>
          <a:bodyPr wrap="square" rtlCol="0">
            <a:spAutoFit/>
          </a:bodyPr>
          <a:lstStyle/>
          <a:p>
            <a:r>
              <a:rPr lang="en-US" dirty="0"/>
              <a:t>  </a:t>
            </a:r>
            <a:r>
              <a:rPr lang="en-US" sz="2000" dirty="0">
                <a:solidFill>
                  <a:schemeClr val="bg1"/>
                </a:solidFill>
              </a:rPr>
              <a:t>False Negative</a:t>
            </a:r>
            <a:endParaRPr lang="en-IN" sz="2000" dirty="0">
              <a:solidFill>
                <a:schemeClr val="bg1"/>
              </a:solidFill>
            </a:endParaRPr>
          </a:p>
        </p:txBody>
      </p:sp>
      <p:sp>
        <p:nvSpPr>
          <p:cNvPr id="26" name="TextBox 25">
            <a:extLst>
              <a:ext uri="{FF2B5EF4-FFF2-40B4-BE49-F238E27FC236}">
                <a16:creationId xmlns:a16="http://schemas.microsoft.com/office/drawing/2014/main" id="{2CC20FE6-08D1-51CD-1A68-8E488D022064}"/>
              </a:ext>
            </a:extLst>
          </p:cNvPr>
          <p:cNvSpPr txBox="1"/>
          <p:nvPr/>
        </p:nvSpPr>
        <p:spPr>
          <a:xfrm>
            <a:off x="6472965" y="2968365"/>
            <a:ext cx="1216675" cy="400110"/>
          </a:xfrm>
          <a:prstGeom prst="rect">
            <a:avLst/>
          </a:prstGeom>
          <a:noFill/>
        </p:spPr>
        <p:txBody>
          <a:bodyPr wrap="square" rtlCol="0">
            <a:spAutoFit/>
          </a:bodyPr>
          <a:lstStyle/>
          <a:p>
            <a:r>
              <a:rPr lang="en-US" sz="2000" dirty="0">
                <a:solidFill>
                  <a:schemeClr val="bg1"/>
                </a:solidFill>
              </a:rPr>
              <a:t>Precision</a:t>
            </a:r>
            <a:endParaRPr lang="en-IN" sz="2000" dirty="0">
              <a:solidFill>
                <a:schemeClr val="bg1"/>
              </a:solidFill>
            </a:endParaRPr>
          </a:p>
        </p:txBody>
      </p:sp>
      <p:sp>
        <p:nvSpPr>
          <p:cNvPr id="27" name="TextBox 26">
            <a:extLst>
              <a:ext uri="{FF2B5EF4-FFF2-40B4-BE49-F238E27FC236}">
                <a16:creationId xmlns:a16="http://schemas.microsoft.com/office/drawing/2014/main" id="{DBD0EA8F-4B47-434C-CB57-1331EA18A39B}"/>
              </a:ext>
            </a:extLst>
          </p:cNvPr>
          <p:cNvSpPr txBox="1"/>
          <p:nvPr/>
        </p:nvSpPr>
        <p:spPr>
          <a:xfrm>
            <a:off x="9283985" y="2825676"/>
            <a:ext cx="1116530" cy="707886"/>
          </a:xfrm>
          <a:prstGeom prst="rect">
            <a:avLst/>
          </a:prstGeom>
          <a:noFill/>
        </p:spPr>
        <p:txBody>
          <a:bodyPr wrap="square" rtlCol="0">
            <a:spAutoFit/>
          </a:bodyPr>
          <a:lstStyle/>
          <a:p>
            <a:r>
              <a:rPr lang="en-US" dirty="0"/>
              <a:t>   </a:t>
            </a:r>
            <a:r>
              <a:rPr lang="en-US" sz="2000" dirty="0">
                <a:solidFill>
                  <a:schemeClr val="bg1"/>
                </a:solidFill>
              </a:rPr>
              <a:t>False Positive</a:t>
            </a:r>
            <a:endParaRPr lang="en-IN" sz="2000" dirty="0">
              <a:solidFill>
                <a:schemeClr val="bg1"/>
              </a:solidFill>
            </a:endParaRPr>
          </a:p>
        </p:txBody>
      </p:sp>
      <p:sp>
        <p:nvSpPr>
          <p:cNvPr id="28" name="TextBox 27">
            <a:extLst>
              <a:ext uri="{FF2B5EF4-FFF2-40B4-BE49-F238E27FC236}">
                <a16:creationId xmlns:a16="http://schemas.microsoft.com/office/drawing/2014/main" id="{F4C78A74-6D44-1FFE-24EA-61A6891F2806}"/>
              </a:ext>
            </a:extLst>
          </p:cNvPr>
          <p:cNvSpPr txBox="1"/>
          <p:nvPr/>
        </p:nvSpPr>
        <p:spPr>
          <a:xfrm>
            <a:off x="2457591" y="3802451"/>
            <a:ext cx="999842" cy="369332"/>
          </a:xfrm>
          <a:prstGeom prst="rect">
            <a:avLst/>
          </a:prstGeom>
          <a:noFill/>
        </p:spPr>
        <p:txBody>
          <a:bodyPr wrap="square" rtlCol="0">
            <a:spAutoFit/>
          </a:bodyPr>
          <a:lstStyle/>
          <a:p>
            <a:r>
              <a:rPr lang="en-US" dirty="0"/>
              <a:t>0.9376</a:t>
            </a:r>
            <a:endParaRPr lang="en-IN" dirty="0"/>
          </a:p>
        </p:txBody>
      </p:sp>
      <p:sp>
        <p:nvSpPr>
          <p:cNvPr id="29" name="TextBox 28">
            <a:extLst>
              <a:ext uri="{FF2B5EF4-FFF2-40B4-BE49-F238E27FC236}">
                <a16:creationId xmlns:a16="http://schemas.microsoft.com/office/drawing/2014/main" id="{22D3EFE8-B38E-99FF-2FBC-B7B697A67EA3}"/>
              </a:ext>
            </a:extLst>
          </p:cNvPr>
          <p:cNvSpPr txBox="1"/>
          <p:nvPr/>
        </p:nvSpPr>
        <p:spPr>
          <a:xfrm>
            <a:off x="3799427" y="3788210"/>
            <a:ext cx="920565" cy="369332"/>
          </a:xfrm>
          <a:prstGeom prst="rect">
            <a:avLst/>
          </a:prstGeom>
          <a:noFill/>
        </p:spPr>
        <p:txBody>
          <a:bodyPr wrap="square" rtlCol="0">
            <a:spAutoFit/>
          </a:bodyPr>
          <a:lstStyle/>
          <a:p>
            <a:r>
              <a:rPr lang="en-US" dirty="0"/>
              <a:t>0.8562</a:t>
            </a:r>
            <a:endParaRPr lang="en-IN" dirty="0"/>
          </a:p>
        </p:txBody>
      </p:sp>
      <p:sp>
        <p:nvSpPr>
          <p:cNvPr id="14" name="TextBox 13">
            <a:extLst>
              <a:ext uri="{FF2B5EF4-FFF2-40B4-BE49-F238E27FC236}">
                <a16:creationId xmlns:a16="http://schemas.microsoft.com/office/drawing/2014/main" id="{E662891B-B152-6E2D-26FB-90A345F1CF1B}"/>
              </a:ext>
            </a:extLst>
          </p:cNvPr>
          <p:cNvSpPr txBox="1"/>
          <p:nvPr/>
        </p:nvSpPr>
        <p:spPr>
          <a:xfrm>
            <a:off x="5177972" y="3802451"/>
            <a:ext cx="1066800" cy="369332"/>
          </a:xfrm>
          <a:prstGeom prst="rect">
            <a:avLst/>
          </a:prstGeom>
          <a:noFill/>
        </p:spPr>
        <p:txBody>
          <a:bodyPr wrap="square" rtlCol="0">
            <a:spAutoFit/>
          </a:bodyPr>
          <a:lstStyle/>
          <a:p>
            <a:r>
              <a:rPr lang="en-US" dirty="0"/>
              <a:t>0.8305</a:t>
            </a:r>
            <a:endParaRPr lang="en-IN" dirty="0"/>
          </a:p>
        </p:txBody>
      </p:sp>
      <p:sp>
        <p:nvSpPr>
          <p:cNvPr id="16" name="TextBox 15">
            <a:extLst>
              <a:ext uri="{FF2B5EF4-FFF2-40B4-BE49-F238E27FC236}">
                <a16:creationId xmlns:a16="http://schemas.microsoft.com/office/drawing/2014/main" id="{D900CE17-E0AB-236E-B71B-142BD59B7AFF}"/>
              </a:ext>
            </a:extLst>
          </p:cNvPr>
          <p:cNvSpPr txBox="1"/>
          <p:nvPr/>
        </p:nvSpPr>
        <p:spPr>
          <a:xfrm>
            <a:off x="10858495" y="3788210"/>
            <a:ext cx="1035052" cy="369332"/>
          </a:xfrm>
          <a:prstGeom prst="rect">
            <a:avLst/>
          </a:prstGeom>
          <a:noFill/>
        </p:spPr>
        <p:txBody>
          <a:bodyPr wrap="square" rtlCol="0">
            <a:spAutoFit/>
          </a:bodyPr>
          <a:lstStyle/>
          <a:p>
            <a:r>
              <a:rPr lang="en-US" dirty="0"/>
              <a:t>596</a:t>
            </a:r>
            <a:endParaRPr lang="en-IN" dirty="0"/>
          </a:p>
        </p:txBody>
      </p:sp>
      <p:sp>
        <p:nvSpPr>
          <p:cNvPr id="30" name="TextBox 29">
            <a:extLst>
              <a:ext uri="{FF2B5EF4-FFF2-40B4-BE49-F238E27FC236}">
                <a16:creationId xmlns:a16="http://schemas.microsoft.com/office/drawing/2014/main" id="{3CC1BAA3-9FE9-894F-3381-C2E63FA97961}"/>
              </a:ext>
            </a:extLst>
          </p:cNvPr>
          <p:cNvSpPr txBox="1"/>
          <p:nvPr/>
        </p:nvSpPr>
        <p:spPr>
          <a:xfrm>
            <a:off x="6472965" y="3657600"/>
            <a:ext cx="920565" cy="646331"/>
          </a:xfrm>
          <a:prstGeom prst="rect">
            <a:avLst/>
          </a:prstGeom>
          <a:noFill/>
        </p:spPr>
        <p:txBody>
          <a:bodyPr wrap="square" rtlCol="0">
            <a:spAutoFit/>
          </a:bodyPr>
          <a:lstStyle/>
          <a:p>
            <a:r>
              <a:rPr lang="en-US" dirty="0"/>
              <a:t>0- 0.50</a:t>
            </a:r>
          </a:p>
          <a:p>
            <a:r>
              <a:rPr lang="en-US" dirty="0"/>
              <a:t>1- 0.50</a:t>
            </a:r>
            <a:endParaRPr lang="en-IN" dirty="0"/>
          </a:p>
        </p:txBody>
      </p:sp>
      <p:sp>
        <p:nvSpPr>
          <p:cNvPr id="31" name="TextBox 30">
            <a:extLst>
              <a:ext uri="{FF2B5EF4-FFF2-40B4-BE49-F238E27FC236}">
                <a16:creationId xmlns:a16="http://schemas.microsoft.com/office/drawing/2014/main" id="{837492DA-366E-684F-9FF4-E978FB5925C7}"/>
              </a:ext>
            </a:extLst>
          </p:cNvPr>
          <p:cNvSpPr txBox="1"/>
          <p:nvPr/>
        </p:nvSpPr>
        <p:spPr>
          <a:xfrm>
            <a:off x="7944909" y="3657600"/>
            <a:ext cx="876300" cy="646331"/>
          </a:xfrm>
          <a:prstGeom prst="rect">
            <a:avLst/>
          </a:prstGeom>
          <a:noFill/>
        </p:spPr>
        <p:txBody>
          <a:bodyPr wrap="square" rtlCol="0">
            <a:spAutoFit/>
          </a:bodyPr>
          <a:lstStyle/>
          <a:p>
            <a:r>
              <a:rPr lang="en-US" dirty="0"/>
              <a:t>0- 0.59</a:t>
            </a:r>
          </a:p>
          <a:p>
            <a:r>
              <a:rPr lang="en-US" dirty="0"/>
              <a:t>1- 0.41</a:t>
            </a:r>
            <a:endParaRPr lang="en-IN" dirty="0"/>
          </a:p>
        </p:txBody>
      </p:sp>
      <p:sp>
        <p:nvSpPr>
          <p:cNvPr id="32" name="TextBox 31">
            <a:extLst>
              <a:ext uri="{FF2B5EF4-FFF2-40B4-BE49-F238E27FC236}">
                <a16:creationId xmlns:a16="http://schemas.microsoft.com/office/drawing/2014/main" id="{274BD66C-817C-B232-446E-AD3F53CD22CC}"/>
              </a:ext>
            </a:extLst>
          </p:cNvPr>
          <p:cNvSpPr txBox="1"/>
          <p:nvPr/>
        </p:nvSpPr>
        <p:spPr>
          <a:xfrm>
            <a:off x="2457591" y="4502915"/>
            <a:ext cx="999842" cy="369332"/>
          </a:xfrm>
          <a:prstGeom prst="rect">
            <a:avLst/>
          </a:prstGeom>
          <a:noFill/>
        </p:spPr>
        <p:txBody>
          <a:bodyPr wrap="square" rtlCol="0">
            <a:spAutoFit/>
          </a:bodyPr>
          <a:lstStyle/>
          <a:p>
            <a:r>
              <a:rPr lang="en-US" dirty="0"/>
              <a:t>0.9912</a:t>
            </a:r>
            <a:endParaRPr lang="en-IN" dirty="0"/>
          </a:p>
        </p:txBody>
      </p:sp>
      <p:sp>
        <p:nvSpPr>
          <p:cNvPr id="33" name="TextBox 32">
            <a:extLst>
              <a:ext uri="{FF2B5EF4-FFF2-40B4-BE49-F238E27FC236}">
                <a16:creationId xmlns:a16="http://schemas.microsoft.com/office/drawing/2014/main" id="{1865C4C6-B5CC-06DD-EC9C-58756363356E}"/>
              </a:ext>
            </a:extLst>
          </p:cNvPr>
          <p:cNvSpPr txBox="1"/>
          <p:nvPr/>
        </p:nvSpPr>
        <p:spPr>
          <a:xfrm>
            <a:off x="3762166" y="4502915"/>
            <a:ext cx="1136432" cy="369332"/>
          </a:xfrm>
          <a:prstGeom prst="rect">
            <a:avLst/>
          </a:prstGeom>
          <a:noFill/>
        </p:spPr>
        <p:txBody>
          <a:bodyPr wrap="square" rtlCol="0">
            <a:spAutoFit/>
          </a:bodyPr>
          <a:lstStyle/>
          <a:p>
            <a:r>
              <a:rPr lang="en-US" dirty="0"/>
              <a:t>0.8925</a:t>
            </a:r>
            <a:endParaRPr lang="en-IN" dirty="0"/>
          </a:p>
        </p:txBody>
      </p:sp>
      <p:sp>
        <p:nvSpPr>
          <p:cNvPr id="34" name="TextBox 33">
            <a:extLst>
              <a:ext uri="{FF2B5EF4-FFF2-40B4-BE49-F238E27FC236}">
                <a16:creationId xmlns:a16="http://schemas.microsoft.com/office/drawing/2014/main" id="{E49E1B54-4AC8-962C-4470-8C0C7553CC42}"/>
              </a:ext>
            </a:extLst>
          </p:cNvPr>
          <p:cNvSpPr txBox="1"/>
          <p:nvPr/>
        </p:nvSpPr>
        <p:spPr>
          <a:xfrm>
            <a:off x="5194494" y="4492364"/>
            <a:ext cx="914572" cy="369332"/>
          </a:xfrm>
          <a:prstGeom prst="rect">
            <a:avLst/>
          </a:prstGeom>
          <a:noFill/>
        </p:spPr>
        <p:txBody>
          <a:bodyPr wrap="square" rtlCol="0">
            <a:spAutoFit/>
          </a:bodyPr>
          <a:lstStyle/>
          <a:p>
            <a:r>
              <a:rPr lang="en-US" dirty="0"/>
              <a:t>0.8544</a:t>
            </a:r>
            <a:endParaRPr lang="en-IN" dirty="0"/>
          </a:p>
        </p:txBody>
      </p:sp>
      <p:sp>
        <p:nvSpPr>
          <p:cNvPr id="35" name="TextBox 34">
            <a:extLst>
              <a:ext uri="{FF2B5EF4-FFF2-40B4-BE49-F238E27FC236}">
                <a16:creationId xmlns:a16="http://schemas.microsoft.com/office/drawing/2014/main" id="{D4E12F31-0D63-2F19-6030-6193CAA9886B}"/>
              </a:ext>
            </a:extLst>
          </p:cNvPr>
          <p:cNvSpPr txBox="1"/>
          <p:nvPr/>
        </p:nvSpPr>
        <p:spPr>
          <a:xfrm>
            <a:off x="6492627" y="4367688"/>
            <a:ext cx="1216675" cy="646331"/>
          </a:xfrm>
          <a:prstGeom prst="rect">
            <a:avLst/>
          </a:prstGeom>
          <a:noFill/>
        </p:spPr>
        <p:txBody>
          <a:bodyPr wrap="square" rtlCol="0">
            <a:spAutoFit/>
          </a:bodyPr>
          <a:lstStyle/>
          <a:p>
            <a:r>
              <a:rPr lang="en-US" dirty="0"/>
              <a:t>0- 0.86</a:t>
            </a:r>
          </a:p>
          <a:p>
            <a:r>
              <a:rPr lang="en-US" dirty="0"/>
              <a:t>1- 0.85</a:t>
            </a:r>
            <a:endParaRPr lang="en-IN" dirty="0"/>
          </a:p>
        </p:txBody>
      </p:sp>
      <p:sp>
        <p:nvSpPr>
          <p:cNvPr id="36" name="TextBox 35">
            <a:extLst>
              <a:ext uri="{FF2B5EF4-FFF2-40B4-BE49-F238E27FC236}">
                <a16:creationId xmlns:a16="http://schemas.microsoft.com/office/drawing/2014/main" id="{A8E93212-2917-76BF-29BE-847A02D8D79C}"/>
              </a:ext>
            </a:extLst>
          </p:cNvPr>
          <p:cNvSpPr txBox="1"/>
          <p:nvPr/>
        </p:nvSpPr>
        <p:spPr>
          <a:xfrm>
            <a:off x="7945205" y="4367688"/>
            <a:ext cx="1093639" cy="646331"/>
          </a:xfrm>
          <a:prstGeom prst="rect">
            <a:avLst/>
          </a:prstGeom>
          <a:noFill/>
        </p:spPr>
        <p:txBody>
          <a:bodyPr wrap="square" rtlCol="0">
            <a:spAutoFit/>
          </a:bodyPr>
          <a:lstStyle/>
          <a:p>
            <a:r>
              <a:rPr lang="en-US" dirty="0"/>
              <a:t>0- 0.84</a:t>
            </a:r>
          </a:p>
          <a:p>
            <a:r>
              <a:rPr lang="en-US" dirty="0"/>
              <a:t>1- 0.87</a:t>
            </a:r>
            <a:endParaRPr lang="en-IN" dirty="0"/>
          </a:p>
        </p:txBody>
      </p:sp>
      <p:sp>
        <p:nvSpPr>
          <p:cNvPr id="37" name="TextBox 36">
            <a:extLst>
              <a:ext uri="{FF2B5EF4-FFF2-40B4-BE49-F238E27FC236}">
                <a16:creationId xmlns:a16="http://schemas.microsoft.com/office/drawing/2014/main" id="{A68AC321-BC9F-0BB3-F8E6-8E2DFCB81825}"/>
              </a:ext>
            </a:extLst>
          </p:cNvPr>
          <p:cNvSpPr txBox="1"/>
          <p:nvPr/>
        </p:nvSpPr>
        <p:spPr>
          <a:xfrm>
            <a:off x="9524215" y="4502915"/>
            <a:ext cx="722443" cy="369332"/>
          </a:xfrm>
          <a:prstGeom prst="rect">
            <a:avLst/>
          </a:prstGeom>
          <a:noFill/>
        </p:spPr>
        <p:txBody>
          <a:bodyPr wrap="square" rtlCol="0">
            <a:spAutoFit/>
          </a:bodyPr>
          <a:lstStyle/>
          <a:p>
            <a:r>
              <a:rPr lang="en-US" dirty="0"/>
              <a:t>159</a:t>
            </a:r>
            <a:endParaRPr lang="en-IN" dirty="0"/>
          </a:p>
        </p:txBody>
      </p:sp>
      <p:sp>
        <p:nvSpPr>
          <p:cNvPr id="38" name="TextBox 37">
            <a:extLst>
              <a:ext uri="{FF2B5EF4-FFF2-40B4-BE49-F238E27FC236}">
                <a16:creationId xmlns:a16="http://schemas.microsoft.com/office/drawing/2014/main" id="{6A07F896-5618-D8E2-E82E-F65004C53C63}"/>
              </a:ext>
            </a:extLst>
          </p:cNvPr>
          <p:cNvSpPr txBox="1"/>
          <p:nvPr/>
        </p:nvSpPr>
        <p:spPr>
          <a:xfrm>
            <a:off x="10908993" y="4474822"/>
            <a:ext cx="722443" cy="369332"/>
          </a:xfrm>
          <a:prstGeom prst="rect">
            <a:avLst/>
          </a:prstGeom>
          <a:noFill/>
        </p:spPr>
        <p:txBody>
          <a:bodyPr wrap="square" rtlCol="0">
            <a:spAutoFit/>
          </a:bodyPr>
          <a:lstStyle/>
          <a:p>
            <a:r>
              <a:rPr lang="en-US" dirty="0"/>
              <a:t>132</a:t>
            </a:r>
            <a:endParaRPr lang="en-IN" dirty="0"/>
          </a:p>
        </p:txBody>
      </p:sp>
      <p:sp>
        <p:nvSpPr>
          <p:cNvPr id="39" name="TextBox 38">
            <a:extLst>
              <a:ext uri="{FF2B5EF4-FFF2-40B4-BE49-F238E27FC236}">
                <a16:creationId xmlns:a16="http://schemas.microsoft.com/office/drawing/2014/main" id="{CC4E7C74-9C5A-B047-5648-00578B7CC492}"/>
              </a:ext>
            </a:extLst>
          </p:cNvPr>
          <p:cNvSpPr txBox="1"/>
          <p:nvPr/>
        </p:nvSpPr>
        <p:spPr>
          <a:xfrm>
            <a:off x="2462322" y="5350806"/>
            <a:ext cx="1058789" cy="369332"/>
          </a:xfrm>
          <a:prstGeom prst="rect">
            <a:avLst/>
          </a:prstGeom>
          <a:noFill/>
        </p:spPr>
        <p:txBody>
          <a:bodyPr wrap="square" rtlCol="0">
            <a:spAutoFit/>
          </a:bodyPr>
          <a:lstStyle/>
          <a:p>
            <a:r>
              <a:rPr lang="en-US" dirty="0"/>
              <a:t>0.9922</a:t>
            </a:r>
            <a:endParaRPr lang="en-IN" dirty="0"/>
          </a:p>
        </p:txBody>
      </p:sp>
      <p:sp>
        <p:nvSpPr>
          <p:cNvPr id="40" name="TextBox 39">
            <a:extLst>
              <a:ext uri="{FF2B5EF4-FFF2-40B4-BE49-F238E27FC236}">
                <a16:creationId xmlns:a16="http://schemas.microsoft.com/office/drawing/2014/main" id="{4F1A3124-2602-C0C7-5C7B-E73A04712B19}"/>
              </a:ext>
            </a:extLst>
          </p:cNvPr>
          <p:cNvSpPr txBox="1"/>
          <p:nvPr/>
        </p:nvSpPr>
        <p:spPr>
          <a:xfrm>
            <a:off x="3791116" y="5350806"/>
            <a:ext cx="1136432" cy="369332"/>
          </a:xfrm>
          <a:prstGeom prst="rect">
            <a:avLst/>
          </a:prstGeom>
          <a:noFill/>
        </p:spPr>
        <p:txBody>
          <a:bodyPr wrap="square" rtlCol="0">
            <a:spAutoFit/>
          </a:bodyPr>
          <a:lstStyle/>
          <a:p>
            <a:r>
              <a:rPr lang="en-US" dirty="0"/>
              <a:t>0.8288</a:t>
            </a:r>
            <a:endParaRPr lang="en-IN" dirty="0"/>
          </a:p>
        </p:txBody>
      </p:sp>
      <p:sp>
        <p:nvSpPr>
          <p:cNvPr id="41" name="TextBox 40">
            <a:extLst>
              <a:ext uri="{FF2B5EF4-FFF2-40B4-BE49-F238E27FC236}">
                <a16:creationId xmlns:a16="http://schemas.microsoft.com/office/drawing/2014/main" id="{6494B00B-15B0-6607-7B19-9A9B1EA6AD2B}"/>
              </a:ext>
            </a:extLst>
          </p:cNvPr>
          <p:cNvSpPr txBox="1"/>
          <p:nvPr/>
        </p:nvSpPr>
        <p:spPr>
          <a:xfrm>
            <a:off x="5148985" y="5337404"/>
            <a:ext cx="1003316" cy="369332"/>
          </a:xfrm>
          <a:prstGeom prst="rect">
            <a:avLst/>
          </a:prstGeom>
          <a:noFill/>
        </p:spPr>
        <p:txBody>
          <a:bodyPr wrap="square" rtlCol="0">
            <a:spAutoFit/>
          </a:bodyPr>
          <a:lstStyle/>
          <a:p>
            <a:r>
              <a:rPr lang="en-US" dirty="0"/>
              <a:t>0.7419</a:t>
            </a:r>
            <a:endParaRPr lang="en-IN" dirty="0"/>
          </a:p>
        </p:txBody>
      </p:sp>
      <p:sp>
        <p:nvSpPr>
          <p:cNvPr id="42" name="TextBox 41">
            <a:extLst>
              <a:ext uri="{FF2B5EF4-FFF2-40B4-BE49-F238E27FC236}">
                <a16:creationId xmlns:a16="http://schemas.microsoft.com/office/drawing/2014/main" id="{BBD5C7CF-DE00-874C-A8F4-3EA96AD1E7D8}"/>
              </a:ext>
            </a:extLst>
          </p:cNvPr>
          <p:cNvSpPr txBox="1"/>
          <p:nvPr/>
        </p:nvSpPr>
        <p:spPr>
          <a:xfrm>
            <a:off x="6503966" y="5216139"/>
            <a:ext cx="1058789" cy="646331"/>
          </a:xfrm>
          <a:prstGeom prst="rect">
            <a:avLst/>
          </a:prstGeom>
          <a:noFill/>
        </p:spPr>
        <p:txBody>
          <a:bodyPr wrap="square" rtlCol="0">
            <a:spAutoFit/>
          </a:bodyPr>
          <a:lstStyle/>
          <a:p>
            <a:r>
              <a:rPr lang="en-US" dirty="0"/>
              <a:t>0- 0.76</a:t>
            </a:r>
          </a:p>
          <a:p>
            <a:r>
              <a:rPr lang="en-US" dirty="0"/>
              <a:t>1- 0.73</a:t>
            </a:r>
            <a:endParaRPr lang="en-IN" dirty="0"/>
          </a:p>
        </p:txBody>
      </p:sp>
      <p:sp>
        <p:nvSpPr>
          <p:cNvPr id="43" name="TextBox 42">
            <a:extLst>
              <a:ext uri="{FF2B5EF4-FFF2-40B4-BE49-F238E27FC236}">
                <a16:creationId xmlns:a16="http://schemas.microsoft.com/office/drawing/2014/main" id="{4B39C4E4-1853-D79E-C14C-6AEC69457F8E}"/>
              </a:ext>
            </a:extLst>
          </p:cNvPr>
          <p:cNvSpPr txBox="1"/>
          <p:nvPr/>
        </p:nvSpPr>
        <p:spPr>
          <a:xfrm>
            <a:off x="7944909" y="5198905"/>
            <a:ext cx="1136432" cy="646331"/>
          </a:xfrm>
          <a:prstGeom prst="rect">
            <a:avLst/>
          </a:prstGeom>
          <a:noFill/>
        </p:spPr>
        <p:txBody>
          <a:bodyPr wrap="square" rtlCol="0">
            <a:spAutoFit/>
          </a:bodyPr>
          <a:lstStyle/>
          <a:p>
            <a:r>
              <a:rPr lang="en-US" dirty="0"/>
              <a:t>0- 0.71</a:t>
            </a:r>
          </a:p>
          <a:p>
            <a:r>
              <a:rPr lang="en-US" dirty="0"/>
              <a:t>1- 0.77</a:t>
            </a:r>
            <a:endParaRPr lang="en-IN" dirty="0"/>
          </a:p>
        </p:txBody>
      </p:sp>
      <p:sp>
        <p:nvSpPr>
          <p:cNvPr id="44" name="TextBox 43">
            <a:extLst>
              <a:ext uri="{FF2B5EF4-FFF2-40B4-BE49-F238E27FC236}">
                <a16:creationId xmlns:a16="http://schemas.microsoft.com/office/drawing/2014/main" id="{DB5D8845-618C-F5C6-1322-14C7B16B5484}"/>
              </a:ext>
            </a:extLst>
          </p:cNvPr>
          <p:cNvSpPr txBox="1"/>
          <p:nvPr/>
        </p:nvSpPr>
        <p:spPr>
          <a:xfrm>
            <a:off x="9524215" y="5272621"/>
            <a:ext cx="722443" cy="369333"/>
          </a:xfrm>
          <a:prstGeom prst="rect">
            <a:avLst/>
          </a:prstGeom>
          <a:noFill/>
        </p:spPr>
        <p:txBody>
          <a:bodyPr wrap="square" rtlCol="0">
            <a:spAutoFit/>
          </a:bodyPr>
          <a:lstStyle/>
          <a:p>
            <a:r>
              <a:rPr lang="en-US" dirty="0"/>
              <a:t>290</a:t>
            </a:r>
            <a:endParaRPr lang="en-IN" dirty="0"/>
          </a:p>
        </p:txBody>
      </p:sp>
      <p:sp>
        <p:nvSpPr>
          <p:cNvPr id="45" name="TextBox 44">
            <a:extLst>
              <a:ext uri="{FF2B5EF4-FFF2-40B4-BE49-F238E27FC236}">
                <a16:creationId xmlns:a16="http://schemas.microsoft.com/office/drawing/2014/main" id="{32CE0917-D4C8-809F-A4F8-A6E2182FE0E9}"/>
              </a:ext>
            </a:extLst>
          </p:cNvPr>
          <p:cNvSpPr txBox="1"/>
          <p:nvPr/>
        </p:nvSpPr>
        <p:spPr>
          <a:xfrm>
            <a:off x="10873949" y="5272621"/>
            <a:ext cx="593527" cy="369332"/>
          </a:xfrm>
          <a:prstGeom prst="rect">
            <a:avLst/>
          </a:prstGeom>
          <a:noFill/>
        </p:spPr>
        <p:txBody>
          <a:bodyPr wrap="square" rtlCol="0">
            <a:spAutoFit/>
          </a:bodyPr>
          <a:lstStyle/>
          <a:p>
            <a:r>
              <a:rPr lang="en-US" dirty="0"/>
              <a:t>226</a:t>
            </a:r>
            <a:endParaRPr lang="en-IN" dirty="0"/>
          </a:p>
        </p:txBody>
      </p:sp>
      <p:sp>
        <p:nvSpPr>
          <p:cNvPr id="46" name="TextBox 45">
            <a:extLst>
              <a:ext uri="{FF2B5EF4-FFF2-40B4-BE49-F238E27FC236}">
                <a16:creationId xmlns:a16="http://schemas.microsoft.com/office/drawing/2014/main" id="{1C3C3852-0F44-3CA5-6809-6DD71EFC5044}"/>
              </a:ext>
            </a:extLst>
          </p:cNvPr>
          <p:cNvSpPr txBox="1"/>
          <p:nvPr/>
        </p:nvSpPr>
        <p:spPr>
          <a:xfrm>
            <a:off x="2398644" y="6234331"/>
            <a:ext cx="999842" cy="369332"/>
          </a:xfrm>
          <a:prstGeom prst="rect">
            <a:avLst/>
          </a:prstGeom>
          <a:noFill/>
        </p:spPr>
        <p:txBody>
          <a:bodyPr wrap="square" rtlCol="0">
            <a:spAutoFit/>
          </a:bodyPr>
          <a:lstStyle/>
          <a:p>
            <a:r>
              <a:rPr lang="en-US" dirty="0"/>
              <a:t>0.9771</a:t>
            </a:r>
            <a:endParaRPr lang="en-IN" dirty="0"/>
          </a:p>
        </p:txBody>
      </p:sp>
      <p:sp>
        <p:nvSpPr>
          <p:cNvPr id="47" name="TextBox 46">
            <a:extLst>
              <a:ext uri="{FF2B5EF4-FFF2-40B4-BE49-F238E27FC236}">
                <a16:creationId xmlns:a16="http://schemas.microsoft.com/office/drawing/2014/main" id="{2CFF4E93-A567-7973-CEC4-040F0DD26B11}"/>
              </a:ext>
            </a:extLst>
          </p:cNvPr>
          <p:cNvSpPr txBox="1"/>
          <p:nvPr/>
        </p:nvSpPr>
        <p:spPr>
          <a:xfrm>
            <a:off x="3799427" y="6234331"/>
            <a:ext cx="999842" cy="369332"/>
          </a:xfrm>
          <a:prstGeom prst="rect">
            <a:avLst/>
          </a:prstGeom>
          <a:noFill/>
        </p:spPr>
        <p:txBody>
          <a:bodyPr wrap="square" rtlCol="0">
            <a:spAutoFit/>
          </a:bodyPr>
          <a:lstStyle/>
          <a:p>
            <a:r>
              <a:rPr lang="en-US" dirty="0"/>
              <a:t>0.8900</a:t>
            </a:r>
            <a:endParaRPr lang="en-IN" dirty="0"/>
          </a:p>
        </p:txBody>
      </p:sp>
      <p:sp>
        <p:nvSpPr>
          <p:cNvPr id="48" name="TextBox 47">
            <a:extLst>
              <a:ext uri="{FF2B5EF4-FFF2-40B4-BE49-F238E27FC236}">
                <a16:creationId xmlns:a16="http://schemas.microsoft.com/office/drawing/2014/main" id="{A43E4ED7-4B68-1DFE-63DD-87F47DD4EB8A}"/>
              </a:ext>
            </a:extLst>
          </p:cNvPr>
          <p:cNvSpPr txBox="1"/>
          <p:nvPr/>
        </p:nvSpPr>
        <p:spPr>
          <a:xfrm>
            <a:off x="5082981" y="6234331"/>
            <a:ext cx="1161791" cy="369332"/>
          </a:xfrm>
          <a:prstGeom prst="rect">
            <a:avLst/>
          </a:prstGeom>
          <a:noFill/>
        </p:spPr>
        <p:txBody>
          <a:bodyPr wrap="square" rtlCol="0">
            <a:spAutoFit/>
          </a:bodyPr>
          <a:lstStyle/>
          <a:p>
            <a:r>
              <a:rPr lang="en-US" dirty="0"/>
              <a:t>0.8881</a:t>
            </a:r>
            <a:endParaRPr lang="en-IN" dirty="0"/>
          </a:p>
        </p:txBody>
      </p:sp>
      <p:sp>
        <p:nvSpPr>
          <p:cNvPr id="49" name="TextBox 48">
            <a:extLst>
              <a:ext uri="{FF2B5EF4-FFF2-40B4-BE49-F238E27FC236}">
                <a16:creationId xmlns:a16="http://schemas.microsoft.com/office/drawing/2014/main" id="{B7D03D36-81EA-3234-B6FB-76C162E04A01}"/>
              </a:ext>
            </a:extLst>
          </p:cNvPr>
          <p:cNvSpPr txBox="1"/>
          <p:nvPr/>
        </p:nvSpPr>
        <p:spPr>
          <a:xfrm>
            <a:off x="6541078" y="6095831"/>
            <a:ext cx="900106" cy="646331"/>
          </a:xfrm>
          <a:prstGeom prst="rect">
            <a:avLst/>
          </a:prstGeom>
          <a:noFill/>
        </p:spPr>
        <p:txBody>
          <a:bodyPr wrap="square" rtlCol="0">
            <a:spAutoFit/>
          </a:bodyPr>
          <a:lstStyle/>
          <a:p>
            <a:r>
              <a:rPr lang="en-US" dirty="0"/>
              <a:t>0- 0.51</a:t>
            </a:r>
          </a:p>
          <a:p>
            <a:r>
              <a:rPr lang="en-US" dirty="0"/>
              <a:t>1- 0.51</a:t>
            </a:r>
            <a:endParaRPr lang="en-IN" dirty="0"/>
          </a:p>
        </p:txBody>
      </p:sp>
      <p:sp>
        <p:nvSpPr>
          <p:cNvPr id="50" name="TextBox 49">
            <a:extLst>
              <a:ext uri="{FF2B5EF4-FFF2-40B4-BE49-F238E27FC236}">
                <a16:creationId xmlns:a16="http://schemas.microsoft.com/office/drawing/2014/main" id="{B1927C0C-A21B-5704-EF80-9E955C375EBD}"/>
              </a:ext>
            </a:extLst>
          </p:cNvPr>
          <p:cNvSpPr txBox="1"/>
          <p:nvPr/>
        </p:nvSpPr>
        <p:spPr>
          <a:xfrm>
            <a:off x="10908993" y="6177154"/>
            <a:ext cx="722444" cy="369332"/>
          </a:xfrm>
          <a:prstGeom prst="rect">
            <a:avLst/>
          </a:prstGeom>
          <a:noFill/>
        </p:spPr>
        <p:txBody>
          <a:bodyPr wrap="square" rtlCol="0">
            <a:spAutoFit/>
          </a:bodyPr>
          <a:lstStyle/>
          <a:p>
            <a:r>
              <a:rPr lang="en-US" dirty="0"/>
              <a:t>580</a:t>
            </a:r>
            <a:endParaRPr lang="en-IN" dirty="0"/>
          </a:p>
        </p:txBody>
      </p:sp>
      <p:sp>
        <p:nvSpPr>
          <p:cNvPr id="51" name="TextBox 50">
            <a:extLst>
              <a:ext uri="{FF2B5EF4-FFF2-40B4-BE49-F238E27FC236}">
                <a16:creationId xmlns:a16="http://schemas.microsoft.com/office/drawing/2014/main" id="{D1E03F2C-22DA-BB59-956E-8C00A0AEF80F}"/>
              </a:ext>
            </a:extLst>
          </p:cNvPr>
          <p:cNvSpPr txBox="1"/>
          <p:nvPr/>
        </p:nvSpPr>
        <p:spPr>
          <a:xfrm>
            <a:off x="7987702" y="6054169"/>
            <a:ext cx="1093639" cy="646331"/>
          </a:xfrm>
          <a:prstGeom prst="rect">
            <a:avLst/>
          </a:prstGeom>
          <a:noFill/>
        </p:spPr>
        <p:txBody>
          <a:bodyPr wrap="square" rtlCol="0">
            <a:spAutoFit/>
          </a:bodyPr>
          <a:lstStyle/>
          <a:p>
            <a:r>
              <a:rPr lang="en-US" dirty="0"/>
              <a:t>0- 0.60</a:t>
            </a:r>
          </a:p>
          <a:p>
            <a:r>
              <a:rPr lang="en-US" dirty="0"/>
              <a:t>1- 0.42</a:t>
            </a:r>
            <a:endParaRPr lang="en-IN" dirty="0"/>
          </a:p>
        </p:txBody>
      </p:sp>
      <p:sp>
        <p:nvSpPr>
          <p:cNvPr id="52" name="TextBox 51">
            <a:extLst>
              <a:ext uri="{FF2B5EF4-FFF2-40B4-BE49-F238E27FC236}">
                <a16:creationId xmlns:a16="http://schemas.microsoft.com/office/drawing/2014/main" id="{AA0F08D7-E2BA-F554-5A1E-98FB9801627C}"/>
              </a:ext>
            </a:extLst>
          </p:cNvPr>
          <p:cNvSpPr txBox="1"/>
          <p:nvPr/>
        </p:nvSpPr>
        <p:spPr>
          <a:xfrm>
            <a:off x="9526811" y="6234330"/>
            <a:ext cx="722443" cy="369332"/>
          </a:xfrm>
          <a:prstGeom prst="rect">
            <a:avLst/>
          </a:prstGeom>
          <a:noFill/>
        </p:spPr>
        <p:txBody>
          <a:bodyPr wrap="square" rtlCol="0">
            <a:spAutoFit/>
          </a:bodyPr>
          <a:lstStyle/>
          <a:p>
            <a:r>
              <a:rPr lang="en-US" dirty="0"/>
              <a:t>399</a:t>
            </a:r>
            <a:endParaRPr lang="en-IN" dirty="0"/>
          </a:p>
        </p:txBody>
      </p:sp>
    </p:spTree>
    <p:extLst>
      <p:ext uri="{BB962C8B-B14F-4D97-AF65-F5344CB8AC3E}">
        <p14:creationId xmlns:p14="http://schemas.microsoft.com/office/powerpoint/2010/main" val="37605326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6B5227-8373-F10F-69F2-4CF04F76F372}"/>
              </a:ext>
            </a:extLst>
          </p:cNvPr>
          <p:cNvSpPr txBox="1"/>
          <p:nvPr/>
        </p:nvSpPr>
        <p:spPr>
          <a:xfrm>
            <a:off x="594761" y="435995"/>
            <a:ext cx="4733925" cy="707886"/>
          </a:xfrm>
          <a:prstGeom prst="rect">
            <a:avLst/>
          </a:prstGeom>
          <a:noFill/>
        </p:spPr>
        <p:txBody>
          <a:bodyPr wrap="square" rtlCol="0">
            <a:spAutoFit/>
          </a:bodyPr>
          <a:lstStyle/>
          <a:p>
            <a:r>
              <a:rPr lang="en-IN" sz="4000" dirty="0"/>
              <a:t>CONCLUSION</a:t>
            </a:r>
          </a:p>
        </p:txBody>
      </p:sp>
      <p:sp>
        <p:nvSpPr>
          <p:cNvPr id="4" name="TextBox 3">
            <a:extLst>
              <a:ext uri="{FF2B5EF4-FFF2-40B4-BE49-F238E27FC236}">
                <a16:creationId xmlns:a16="http://schemas.microsoft.com/office/drawing/2014/main" id="{B06A425B-9C47-50CE-7C56-142FC321AFAC}"/>
              </a:ext>
            </a:extLst>
          </p:cNvPr>
          <p:cNvSpPr txBox="1"/>
          <p:nvPr/>
        </p:nvSpPr>
        <p:spPr>
          <a:xfrm>
            <a:off x="5160142" y="1141155"/>
            <a:ext cx="6351137" cy="2246769"/>
          </a:xfrm>
          <a:prstGeom prst="rect">
            <a:avLst/>
          </a:prstGeom>
          <a:noFill/>
        </p:spPr>
        <p:txBody>
          <a:bodyPr wrap="square" rtlCol="0">
            <a:spAutoFit/>
          </a:bodyPr>
          <a:lstStyle/>
          <a:p>
            <a:pPr marL="285750" indent="-285750">
              <a:buFont typeface="Arial" panose="020B0604020202020204" pitchFamily="34" charset="0"/>
              <a:buChar char="•"/>
            </a:pPr>
            <a:r>
              <a:rPr lang="en-US" sz="2000" dirty="0"/>
              <a:t>Fine-tuning approaches appear to yield the most promising results for fire detection through CCTV footage. </a:t>
            </a:r>
          </a:p>
          <a:p>
            <a:pPr marL="285750" indent="-285750">
              <a:buFont typeface="Arial" panose="020B0604020202020204" pitchFamily="34" charset="0"/>
              <a:buChar char="•"/>
            </a:pPr>
            <a:r>
              <a:rPr lang="en-US" sz="2000" dirty="0"/>
              <a:t>This technique not only enhance the models' overall accuracy but also ensure balanced performance in detecting fire instances, minimizing both false positives and false negatives</a:t>
            </a:r>
            <a:endParaRPr lang="en-IN" sz="2000" dirty="0"/>
          </a:p>
        </p:txBody>
      </p:sp>
      <p:sp>
        <p:nvSpPr>
          <p:cNvPr id="5" name="TextBox 4">
            <a:extLst>
              <a:ext uri="{FF2B5EF4-FFF2-40B4-BE49-F238E27FC236}">
                <a16:creationId xmlns:a16="http://schemas.microsoft.com/office/drawing/2014/main" id="{2BD23433-7F65-E466-C759-70FE34AAEC82}"/>
              </a:ext>
            </a:extLst>
          </p:cNvPr>
          <p:cNvSpPr txBox="1"/>
          <p:nvPr/>
        </p:nvSpPr>
        <p:spPr>
          <a:xfrm>
            <a:off x="594761" y="4436846"/>
            <a:ext cx="4343400" cy="1631216"/>
          </a:xfrm>
          <a:prstGeom prst="rect">
            <a:avLst/>
          </a:prstGeom>
          <a:noFill/>
        </p:spPr>
        <p:txBody>
          <a:bodyPr wrap="square" rtlCol="0">
            <a:spAutoFit/>
          </a:bodyPr>
          <a:lstStyle/>
          <a:p>
            <a:pPr marL="285750" indent="-285750">
              <a:buFont typeface="Arial" panose="020B0604020202020204" pitchFamily="34" charset="0"/>
              <a:buChar char="•"/>
            </a:pPr>
            <a:r>
              <a:rPr lang="en-US" sz="2000" dirty="0"/>
              <a:t>This finding underscore the potential of advanced model tuning in improving the efficiency of fire detection systems using surveillance camera feeds.</a:t>
            </a:r>
            <a:endParaRPr lang="en-IN" sz="2000" dirty="0"/>
          </a:p>
        </p:txBody>
      </p:sp>
      <p:pic>
        <p:nvPicPr>
          <p:cNvPr id="6" name="Picture 5">
            <a:extLst>
              <a:ext uri="{FF2B5EF4-FFF2-40B4-BE49-F238E27FC236}">
                <a16:creationId xmlns:a16="http://schemas.microsoft.com/office/drawing/2014/main" id="{86FC4FD2-2FBB-CFAB-9DE2-DB21DE0F73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4338" y="7267689"/>
            <a:ext cx="3343275" cy="2462669"/>
          </a:xfrm>
          <a:prstGeom prst="rect">
            <a:avLst/>
          </a:prstGeom>
        </p:spPr>
      </p:pic>
      <p:pic>
        <p:nvPicPr>
          <p:cNvPr id="8" name="Picture 7">
            <a:extLst>
              <a:ext uri="{FF2B5EF4-FFF2-40B4-BE49-F238E27FC236}">
                <a16:creationId xmlns:a16="http://schemas.microsoft.com/office/drawing/2014/main" id="{476FFCDA-487A-D684-0169-6CFBE18551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0142" y="-3644240"/>
            <a:ext cx="5995136" cy="3034081"/>
          </a:xfrm>
          <a:prstGeom prst="rect">
            <a:avLst/>
          </a:prstGeom>
        </p:spPr>
      </p:pic>
    </p:spTree>
    <p:extLst>
      <p:ext uri="{BB962C8B-B14F-4D97-AF65-F5344CB8AC3E}">
        <p14:creationId xmlns:p14="http://schemas.microsoft.com/office/powerpoint/2010/main" val="1565601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6B5227-8373-F10F-69F2-4CF04F76F372}"/>
              </a:ext>
            </a:extLst>
          </p:cNvPr>
          <p:cNvSpPr txBox="1"/>
          <p:nvPr/>
        </p:nvSpPr>
        <p:spPr>
          <a:xfrm>
            <a:off x="594761" y="435995"/>
            <a:ext cx="4733925" cy="707886"/>
          </a:xfrm>
          <a:prstGeom prst="rect">
            <a:avLst/>
          </a:prstGeom>
          <a:noFill/>
        </p:spPr>
        <p:txBody>
          <a:bodyPr wrap="square" rtlCol="0">
            <a:spAutoFit/>
          </a:bodyPr>
          <a:lstStyle/>
          <a:p>
            <a:r>
              <a:rPr lang="en-IN" sz="4000" dirty="0"/>
              <a:t>CONCLUSION</a:t>
            </a:r>
          </a:p>
        </p:txBody>
      </p:sp>
      <p:sp>
        <p:nvSpPr>
          <p:cNvPr id="4" name="TextBox 3">
            <a:extLst>
              <a:ext uri="{FF2B5EF4-FFF2-40B4-BE49-F238E27FC236}">
                <a16:creationId xmlns:a16="http://schemas.microsoft.com/office/drawing/2014/main" id="{B06A425B-9C47-50CE-7C56-142FC321AFAC}"/>
              </a:ext>
            </a:extLst>
          </p:cNvPr>
          <p:cNvSpPr txBox="1"/>
          <p:nvPr/>
        </p:nvSpPr>
        <p:spPr>
          <a:xfrm>
            <a:off x="5160142" y="1141155"/>
            <a:ext cx="6351137" cy="2246769"/>
          </a:xfrm>
          <a:prstGeom prst="rect">
            <a:avLst/>
          </a:prstGeom>
          <a:noFill/>
        </p:spPr>
        <p:txBody>
          <a:bodyPr wrap="square" rtlCol="0">
            <a:spAutoFit/>
          </a:bodyPr>
          <a:lstStyle/>
          <a:p>
            <a:pPr marL="285750" indent="-285750">
              <a:buFont typeface="Arial" panose="020B0604020202020204" pitchFamily="34" charset="0"/>
              <a:buChar char="•"/>
            </a:pPr>
            <a:r>
              <a:rPr lang="en-US" sz="2000" dirty="0"/>
              <a:t>Fine-tuning approaches appear to yield the most promising results for fire detection through CCTV footage. </a:t>
            </a:r>
          </a:p>
          <a:p>
            <a:pPr marL="285750" indent="-285750">
              <a:buFont typeface="Arial" panose="020B0604020202020204" pitchFamily="34" charset="0"/>
              <a:buChar char="•"/>
            </a:pPr>
            <a:r>
              <a:rPr lang="en-US" sz="2000" dirty="0"/>
              <a:t>This technique not only enhance the models' overall accuracy but also ensure balanced performance in detecting fire instances, minimizing both false positives and false negatives</a:t>
            </a:r>
            <a:endParaRPr lang="en-IN" sz="2000" dirty="0"/>
          </a:p>
        </p:txBody>
      </p:sp>
      <p:sp>
        <p:nvSpPr>
          <p:cNvPr id="5" name="TextBox 4">
            <a:extLst>
              <a:ext uri="{FF2B5EF4-FFF2-40B4-BE49-F238E27FC236}">
                <a16:creationId xmlns:a16="http://schemas.microsoft.com/office/drawing/2014/main" id="{2BD23433-7F65-E466-C759-70FE34AAEC82}"/>
              </a:ext>
            </a:extLst>
          </p:cNvPr>
          <p:cNvSpPr txBox="1"/>
          <p:nvPr/>
        </p:nvSpPr>
        <p:spPr>
          <a:xfrm>
            <a:off x="594761" y="4436846"/>
            <a:ext cx="4343400" cy="1631216"/>
          </a:xfrm>
          <a:prstGeom prst="rect">
            <a:avLst/>
          </a:prstGeom>
          <a:noFill/>
        </p:spPr>
        <p:txBody>
          <a:bodyPr wrap="square" rtlCol="0">
            <a:spAutoFit/>
          </a:bodyPr>
          <a:lstStyle/>
          <a:p>
            <a:pPr marL="285750" indent="-285750">
              <a:buFont typeface="Arial" panose="020B0604020202020204" pitchFamily="34" charset="0"/>
              <a:buChar char="•"/>
            </a:pPr>
            <a:r>
              <a:rPr lang="en-US" sz="2000" dirty="0"/>
              <a:t>This finding underscore the potential of advanced model tuning in improving the efficiency of fire detection systems using surveillance camera feeds.</a:t>
            </a:r>
            <a:endParaRPr lang="en-IN" sz="2000" dirty="0"/>
          </a:p>
        </p:txBody>
      </p:sp>
      <p:pic>
        <p:nvPicPr>
          <p:cNvPr id="6" name="Picture 5">
            <a:extLst>
              <a:ext uri="{FF2B5EF4-FFF2-40B4-BE49-F238E27FC236}">
                <a16:creationId xmlns:a16="http://schemas.microsoft.com/office/drawing/2014/main" id="{86FC4FD2-2FBB-CFAB-9DE2-DB21DE0F73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4823" y="1327011"/>
            <a:ext cx="3343275" cy="2462669"/>
          </a:xfrm>
          <a:prstGeom prst="rect">
            <a:avLst/>
          </a:prstGeom>
        </p:spPr>
      </p:pic>
      <p:pic>
        <p:nvPicPr>
          <p:cNvPr id="8" name="Picture 7">
            <a:extLst>
              <a:ext uri="{FF2B5EF4-FFF2-40B4-BE49-F238E27FC236}">
                <a16:creationId xmlns:a16="http://schemas.microsoft.com/office/drawing/2014/main" id="{476FFCDA-487A-D684-0169-6CFBE18551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16143" y="3601283"/>
            <a:ext cx="5995136" cy="3034081"/>
          </a:xfrm>
          <a:prstGeom prst="rect">
            <a:avLst/>
          </a:prstGeom>
        </p:spPr>
      </p:pic>
    </p:spTree>
    <p:extLst>
      <p:ext uri="{BB962C8B-B14F-4D97-AF65-F5344CB8AC3E}">
        <p14:creationId xmlns:p14="http://schemas.microsoft.com/office/powerpoint/2010/main" val="9452662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9A4AEA-08C8-0B29-C81E-0684B0F95CA7}"/>
              </a:ext>
            </a:extLst>
          </p:cNvPr>
          <p:cNvSpPr txBox="1"/>
          <p:nvPr/>
        </p:nvSpPr>
        <p:spPr>
          <a:xfrm>
            <a:off x="609599" y="666750"/>
            <a:ext cx="3781425" cy="714375"/>
          </a:xfrm>
          <a:prstGeom prst="rect">
            <a:avLst/>
          </a:prstGeom>
          <a:noFill/>
        </p:spPr>
        <p:txBody>
          <a:bodyPr wrap="square" rtlCol="0">
            <a:spAutoFit/>
          </a:bodyPr>
          <a:lstStyle/>
          <a:p>
            <a:r>
              <a:rPr lang="en-IN" sz="4000" dirty="0">
                <a:solidFill>
                  <a:schemeClr val="bg1"/>
                </a:solidFill>
              </a:rPr>
              <a:t>Suggestions</a:t>
            </a:r>
          </a:p>
        </p:txBody>
      </p:sp>
      <p:sp>
        <p:nvSpPr>
          <p:cNvPr id="3" name="TextBox 2">
            <a:extLst>
              <a:ext uri="{FF2B5EF4-FFF2-40B4-BE49-F238E27FC236}">
                <a16:creationId xmlns:a16="http://schemas.microsoft.com/office/drawing/2014/main" id="{917B56DA-3B58-E558-ED80-77E82EEE4FCC}"/>
              </a:ext>
            </a:extLst>
          </p:cNvPr>
          <p:cNvSpPr txBox="1"/>
          <p:nvPr/>
        </p:nvSpPr>
        <p:spPr>
          <a:xfrm>
            <a:off x="1495425" y="1609725"/>
            <a:ext cx="4438650" cy="2246769"/>
          </a:xfrm>
          <a:prstGeom prst="rect">
            <a:avLst/>
          </a:prstGeom>
          <a:noFill/>
        </p:spPr>
        <p:txBody>
          <a:bodyPr wrap="square" rtlCol="0">
            <a:spAutoFit/>
          </a:bodyPr>
          <a:lstStyle/>
          <a:p>
            <a:pPr marL="342900" indent="-342900">
              <a:buFont typeface="+mj-lt"/>
              <a:buAutoNum type="arabicPeriod"/>
            </a:pPr>
            <a:r>
              <a:rPr lang="en-US" sz="2800" dirty="0">
                <a:solidFill>
                  <a:srgbClr val="FFFF00"/>
                </a:solidFill>
              </a:rPr>
              <a:t>Diverse Environments </a:t>
            </a:r>
          </a:p>
          <a:p>
            <a:pPr marL="342900" indent="-342900">
              <a:buFont typeface="+mj-lt"/>
              <a:buAutoNum type="arabicPeriod"/>
            </a:pPr>
            <a:r>
              <a:rPr lang="en-US" sz="2800" dirty="0">
                <a:solidFill>
                  <a:srgbClr val="FFFF00"/>
                </a:solidFill>
              </a:rPr>
              <a:t>Multiclass Detection </a:t>
            </a:r>
          </a:p>
          <a:p>
            <a:pPr marL="342900" indent="-342900">
              <a:buFont typeface="+mj-lt"/>
              <a:buAutoNum type="arabicPeriod"/>
            </a:pPr>
            <a:r>
              <a:rPr lang="en-US" sz="2800" dirty="0">
                <a:solidFill>
                  <a:srgbClr val="FFFF00"/>
                </a:solidFill>
              </a:rPr>
              <a:t>Real-time Alerts </a:t>
            </a:r>
          </a:p>
          <a:p>
            <a:pPr marL="342900" indent="-342900">
              <a:buFont typeface="+mj-lt"/>
              <a:buAutoNum type="arabicPeriod"/>
            </a:pPr>
            <a:r>
              <a:rPr lang="en-US" sz="2800" dirty="0">
                <a:solidFill>
                  <a:srgbClr val="FFFF00"/>
                </a:solidFill>
              </a:rPr>
              <a:t>Anomaly Detection </a:t>
            </a:r>
          </a:p>
          <a:p>
            <a:pPr marL="342900" indent="-342900">
              <a:buFont typeface="+mj-lt"/>
              <a:buAutoNum type="arabicPeriod"/>
            </a:pPr>
            <a:r>
              <a:rPr lang="en-US" sz="2800" dirty="0">
                <a:solidFill>
                  <a:srgbClr val="FFFF00"/>
                </a:solidFill>
              </a:rPr>
              <a:t>Continuous Learning</a:t>
            </a:r>
            <a:endParaRPr lang="en-IN" sz="2800" dirty="0">
              <a:solidFill>
                <a:srgbClr val="FFFF00"/>
              </a:solidFill>
            </a:endParaRPr>
          </a:p>
        </p:txBody>
      </p:sp>
    </p:spTree>
    <p:extLst>
      <p:ext uri="{BB962C8B-B14F-4D97-AF65-F5344CB8AC3E}">
        <p14:creationId xmlns:p14="http://schemas.microsoft.com/office/powerpoint/2010/main" val="3641360297"/>
      </p:ext>
    </p:extLst>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98000">
              <a:schemeClr val="accent2">
                <a:lumMod val="40000"/>
                <a:lumOff val="60000"/>
              </a:schemeClr>
            </a:gs>
          </a:gsLst>
          <a:path path="circle">
            <a:fillToRect l="100000" t="100000"/>
          </a:path>
        </a:gra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70DA3FD0-092B-D0CB-BDEC-3E7E1B1B7216}"/>
              </a:ext>
            </a:extLst>
          </p:cNvPr>
          <p:cNvSpPr/>
          <p:nvPr/>
        </p:nvSpPr>
        <p:spPr>
          <a:xfrm>
            <a:off x="2907434" y="733107"/>
            <a:ext cx="6156960" cy="4020185"/>
          </a:xfrm>
          <a:prstGeom prst="ellipse">
            <a:avLst/>
          </a:prstGeom>
          <a:blipFill>
            <a:blip r:embed="rId2"/>
            <a:stretch>
              <a:fillRect/>
            </a:stretch>
          </a:blip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EC93D004-6684-5706-B418-E0F1BBD95FF9}"/>
              </a:ext>
            </a:extLst>
          </p:cNvPr>
          <p:cNvSpPr txBox="1"/>
          <p:nvPr/>
        </p:nvSpPr>
        <p:spPr>
          <a:xfrm>
            <a:off x="3861839" y="1862455"/>
            <a:ext cx="4248150" cy="1938992"/>
          </a:xfrm>
          <a:prstGeom prst="rect">
            <a:avLst/>
          </a:prstGeom>
          <a:noFill/>
        </p:spPr>
        <p:txBody>
          <a:bodyPr wrap="square" rtlCol="0">
            <a:spAutoFit/>
          </a:bodyPr>
          <a:lstStyle/>
          <a:p>
            <a:r>
              <a:rPr lang="en-US" sz="6000" dirty="0"/>
              <a:t>    </a:t>
            </a:r>
            <a:r>
              <a:rPr lang="en-US" sz="6000" dirty="0">
                <a:solidFill>
                  <a:srgbClr val="FFFF00"/>
                </a:solidFill>
                <a:latin typeface="Arial Rounded MT Bold" panose="020F0704030504030204" pitchFamily="34" charset="0"/>
              </a:rPr>
              <a:t>THANK </a:t>
            </a:r>
          </a:p>
          <a:p>
            <a:r>
              <a:rPr lang="en-US" sz="6000" dirty="0">
                <a:solidFill>
                  <a:srgbClr val="FFFF00"/>
                </a:solidFill>
                <a:latin typeface="Arial Rounded MT Bold" panose="020F0704030504030204" pitchFamily="34" charset="0"/>
              </a:rPr>
              <a:t>      YOU</a:t>
            </a:r>
            <a:endParaRPr lang="en-IN" sz="6000" dirty="0">
              <a:solidFill>
                <a:srgbClr val="FFFF00"/>
              </a:solidFill>
              <a:latin typeface="Arial Rounded MT Bold" panose="020F0704030504030204" pitchFamily="34" charset="0"/>
            </a:endParaRPr>
          </a:p>
        </p:txBody>
      </p:sp>
      <p:pic>
        <p:nvPicPr>
          <p:cNvPr id="6" name="Graphic 5" descr="Pencil">
            <a:extLst>
              <a:ext uri="{FF2B5EF4-FFF2-40B4-BE49-F238E27FC236}">
                <a16:creationId xmlns:a16="http://schemas.microsoft.com/office/drawing/2014/main" id="{9AB4508E-D9F4-279D-7DD1-888E88600E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27414" y="1316503"/>
            <a:ext cx="2853392" cy="2853392"/>
          </a:xfrm>
          <a:prstGeom prst="rect">
            <a:avLst/>
          </a:prstGeom>
        </p:spPr>
      </p:pic>
      <p:pic>
        <p:nvPicPr>
          <p:cNvPr id="7" name="Graphic 6" descr="Chevron arrows">
            <a:extLst>
              <a:ext uri="{FF2B5EF4-FFF2-40B4-BE49-F238E27FC236}">
                <a16:creationId xmlns:a16="http://schemas.microsoft.com/office/drawing/2014/main" id="{166B1E63-E8F2-A3E9-BE59-D9D6D157D9E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0800000">
            <a:off x="-5586771" y="2558830"/>
            <a:ext cx="1804630" cy="1739517"/>
          </a:xfrm>
          <a:prstGeom prst="rect">
            <a:avLst/>
          </a:prstGeom>
        </p:spPr>
      </p:pic>
      <p:pic>
        <p:nvPicPr>
          <p:cNvPr id="8" name="Graphic 7" descr="Chevron arrows">
            <a:extLst>
              <a:ext uri="{FF2B5EF4-FFF2-40B4-BE49-F238E27FC236}">
                <a16:creationId xmlns:a16="http://schemas.microsoft.com/office/drawing/2014/main" id="{1404C51F-477A-0910-9458-AA7F2F2F77D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0372596" y="1818080"/>
            <a:ext cx="1804629" cy="2027742"/>
          </a:xfrm>
          <a:prstGeom prst="rect">
            <a:avLst/>
          </a:prstGeom>
        </p:spPr>
      </p:pic>
      <p:sp>
        <p:nvSpPr>
          <p:cNvPr id="9" name="Rectangle 8">
            <a:extLst>
              <a:ext uri="{FF2B5EF4-FFF2-40B4-BE49-F238E27FC236}">
                <a16:creationId xmlns:a16="http://schemas.microsoft.com/office/drawing/2014/main" id="{8211374C-B7F7-B02B-8A2C-F36EEB79515F}"/>
              </a:ext>
            </a:extLst>
          </p:cNvPr>
          <p:cNvSpPr/>
          <p:nvPr/>
        </p:nvSpPr>
        <p:spPr>
          <a:xfrm>
            <a:off x="827772" y="0"/>
            <a:ext cx="1260909" cy="1655295"/>
          </a:xfrm>
          <a:prstGeom prst="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Graphic 10" descr="Brain">
            <a:extLst>
              <a:ext uri="{FF2B5EF4-FFF2-40B4-BE49-F238E27FC236}">
                <a16:creationId xmlns:a16="http://schemas.microsoft.com/office/drawing/2014/main" id="{DBDD9899-14CA-64B9-CF45-870FA8B6137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94193" y="197193"/>
            <a:ext cx="1260908" cy="1260908"/>
          </a:xfrm>
          <a:prstGeom prst="rect">
            <a:avLst/>
          </a:prstGeom>
        </p:spPr>
      </p:pic>
      <p:sp>
        <p:nvSpPr>
          <p:cNvPr id="4" name="TextBox 3">
            <a:extLst>
              <a:ext uri="{FF2B5EF4-FFF2-40B4-BE49-F238E27FC236}">
                <a16:creationId xmlns:a16="http://schemas.microsoft.com/office/drawing/2014/main" id="{7A83C023-E069-6171-DE1C-906F35828881}"/>
              </a:ext>
            </a:extLst>
          </p:cNvPr>
          <p:cNvSpPr txBox="1"/>
          <p:nvPr/>
        </p:nvSpPr>
        <p:spPr>
          <a:xfrm>
            <a:off x="1086023" y="8072012"/>
            <a:ext cx="7315796" cy="707886"/>
          </a:xfrm>
          <a:prstGeom prst="rect">
            <a:avLst/>
          </a:prstGeom>
          <a:noFill/>
        </p:spPr>
        <p:txBody>
          <a:bodyPr wrap="square" rtlCol="0">
            <a:spAutoFit/>
          </a:bodyPr>
          <a:lstStyle/>
          <a:p>
            <a:r>
              <a:rPr lang="en-US" sz="2000" dirty="0">
                <a:latin typeface="Eras Demi ITC" panose="020B0805030504020804" pitchFamily="34" charset="0"/>
              </a:rPr>
              <a:t>Email id – </a:t>
            </a:r>
            <a:r>
              <a:rPr lang="en-US" sz="2000" dirty="0">
                <a:latin typeface="Eras Demi ITC" panose="020B0805030504020804" pitchFamily="34" charset="0"/>
                <a:hlinkClick r:id="rId10"/>
              </a:rPr>
              <a:t>ashirbadpradhan8115@gmail.com</a:t>
            </a:r>
            <a:endParaRPr lang="en-US" sz="2000" dirty="0">
              <a:latin typeface="Eras Demi ITC" panose="020B0805030504020804" pitchFamily="34" charset="0"/>
            </a:endParaRPr>
          </a:p>
          <a:p>
            <a:r>
              <a:rPr lang="en-US" sz="2000" dirty="0">
                <a:latin typeface="Eras Demi ITC" panose="020B0805030504020804" pitchFamily="34" charset="0"/>
              </a:rPr>
              <a:t>Contact no - 6370111719</a:t>
            </a:r>
            <a:endParaRPr lang="en-IN" sz="2000" dirty="0">
              <a:latin typeface="Eras Demi ITC" panose="020B0805030504020804" pitchFamily="34" charset="0"/>
            </a:endParaRPr>
          </a:p>
        </p:txBody>
      </p:sp>
    </p:spTree>
    <p:extLst>
      <p:ext uri="{BB962C8B-B14F-4D97-AF65-F5344CB8AC3E}">
        <p14:creationId xmlns:p14="http://schemas.microsoft.com/office/powerpoint/2010/main" val="32813744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98000">
              <a:schemeClr val="accent2">
                <a:lumMod val="40000"/>
                <a:lumOff val="60000"/>
              </a:schemeClr>
            </a:gs>
          </a:gsLst>
          <a:path path="circle">
            <a:fillToRect l="100000" t="100000"/>
          </a:path>
        </a:gra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70DA3FD0-092B-D0CB-BDEC-3E7E1B1B7216}"/>
              </a:ext>
            </a:extLst>
          </p:cNvPr>
          <p:cNvSpPr/>
          <p:nvPr/>
        </p:nvSpPr>
        <p:spPr>
          <a:xfrm>
            <a:off x="2907434" y="733107"/>
            <a:ext cx="6156960" cy="4020185"/>
          </a:xfrm>
          <a:prstGeom prst="ellipse">
            <a:avLst/>
          </a:prstGeom>
          <a:blipFill>
            <a:blip r:embed="rId2"/>
            <a:stretch>
              <a:fillRect/>
            </a:stretch>
          </a:blip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EC93D004-6684-5706-B418-E0F1BBD95FF9}"/>
              </a:ext>
            </a:extLst>
          </p:cNvPr>
          <p:cNvSpPr txBox="1"/>
          <p:nvPr/>
        </p:nvSpPr>
        <p:spPr>
          <a:xfrm>
            <a:off x="3861839" y="1862455"/>
            <a:ext cx="4248150" cy="1938992"/>
          </a:xfrm>
          <a:prstGeom prst="rect">
            <a:avLst/>
          </a:prstGeom>
          <a:noFill/>
        </p:spPr>
        <p:txBody>
          <a:bodyPr wrap="square" rtlCol="0">
            <a:spAutoFit/>
          </a:bodyPr>
          <a:lstStyle/>
          <a:p>
            <a:r>
              <a:rPr lang="en-US" sz="6000" dirty="0"/>
              <a:t>    </a:t>
            </a:r>
            <a:r>
              <a:rPr lang="en-US" sz="6000" dirty="0">
                <a:solidFill>
                  <a:srgbClr val="FFFF00"/>
                </a:solidFill>
                <a:latin typeface="Arial Rounded MT Bold" panose="020F0704030504030204" pitchFamily="34" charset="0"/>
              </a:rPr>
              <a:t>THANK </a:t>
            </a:r>
          </a:p>
          <a:p>
            <a:r>
              <a:rPr lang="en-US" sz="6000" dirty="0">
                <a:solidFill>
                  <a:srgbClr val="FFFF00"/>
                </a:solidFill>
                <a:latin typeface="Arial Rounded MT Bold" panose="020F0704030504030204" pitchFamily="34" charset="0"/>
              </a:rPr>
              <a:t>      YOU</a:t>
            </a:r>
            <a:endParaRPr lang="en-IN" sz="6000" dirty="0">
              <a:solidFill>
                <a:srgbClr val="FFFF00"/>
              </a:solidFill>
              <a:latin typeface="Arial Rounded MT Bold" panose="020F0704030504030204" pitchFamily="34" charset="0"/>
            </a:endParaRPr>
          </a:p>
        </p:txBody>
      </p:sp>
      <p:pic>
        <p:nvPicPr>
          <p:cNvPr id="6" name="Graphic 5" descr="Pencil">
            <a:extLst>
              <a:ext uri="{FF2B5EF4-FFF2-40B4-BE49-F238E27FC236}">
                <a16:creationId xmlns:a16="http://schemas.microsoft.com/office/drawing/2014/main" id="{9AB4508E-D9F4-279D-7DD1-888E88600E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27414" y="1316503"/>
            <a:ext cx="2853392" cy="2853392"/>
          </a:xfrm>
          <a:prstGeom prst="rect">
            <a:avLst/>
          </a:prstGeom>
        </p:spPr>
      </p:pic>
      <p:pic>
        <p:nvPicPr>
          <p:cNvPr id="7" name="Graphic 6" descr="Chevron arrows">
            <a:extLst>
              <a:ext uri="{FF2B5EF4-FFF2-40B4-BE49-F238E27FC236}">
                <a16:creationId xmlns:a16="http://schemas.microsoft.com/office/drawing/2014/main" id="{166B1E63-E8F2-A3E9-BE59-D9D6D157D9E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0800000">
            <a:off x="9458473" y="1917815"/>
            <a:ext cx="1804630" cy="1739517"/>
          </a:xfrm>
          <a:prstGeom prst="rect">
            <a:avLst/>
          </a:prstGeom>
        </p:spPr>
      </p:pic>
      <p:pic>
        <p:nvPicPr>
          <p:cNvPr id="8" name="Graphic 7" descr="Chevron arrows">
            <a:extLst>
              <a:ext uri="{FF2B5EF4-FFF2-40B4-BE49-F238E27FC236}">
                <a16:creationId xmlns:a16="http://schemas.microsoft.com/office/drawing/2014/main" id="{1404C51F-477A-0910-9458-AA7F2F2F77D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28896" y="1773705"/>
            <a:ext cx="1804629" cy="2027742"/>
          </a:xfrm>
          <a:prstGeom prst="rect">
            <a:avLst/>
          </a:prstGeom>
        </p:spPr>
      </p:pic>
      <p:sp>
        <p:nvSpPr>
          <p:cNvPr id="9" name="Rectangle 8">
            <a:extLst>
              <a:ext uri="{FF2B5EF4-FFF2-40B4-BE49-F238E27FC236}">
                <a16:creationId xmlns:a16="http://schemas.microsoft.com/office/drawing/2014/main" id="{8211374C-B7F7-B02B-8A2C-F36EEB79515F}"/>
              </a:ext>
            </a:extLst>
          </p:cNvPr>
          <p:cNvSpPr/>
          <p:nvPr/>
        </p:nvSpPr>
        <p:spPr>
          <a:xfrm>
            <a:off x="827772" y="0"/>
            <a:ext cx="1260909" cy="1655295"/>
          </a:xfrm>
          <a:prstGeom prst="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Graphic 10" descr="Brain">
            <a:extLst>
              <a:ext uri="{FF2B5EF4-FFF2-40B4-BE49-F238E27FC236}">
                <a16:creationId xmlns:a16="http://schemas.microsoft.com/office/drawing/2014/main" id="{DBDD9899-14CA-64B9-CF45-870FA8B6137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94193" y="197193"/>
            <a:ext cx="1260908" cy="1260908"/>
          </a:xfrm>
          <a:prstGeom prst="rect">
            <a:avLst/>
          </a:prstGeom>
        </p:spPr>
      </p:pic>
      <p:sp>
        <p:nvSpPr>
          <p:cNvPr id="4" name="TextBox 3">
            <a:extLst>
              <a:ext uri="{FF2B5EF4-FFF2-40B4-BE49-F238E27FC236}">
                <a16:creationId xmlns:a16="http://schemas.microsoft.com/office/drawing/2014/main" id="{710C3EAF-6D00-BADA-85BD-2C83DCA6212D}"/>
              </a:ext>
            </a:extLst>
          </p:cNvPr>
          <p:cNvSpPr txBox="1"/>
          <p:nvPr/>
        </p:nvSpPr>
        <p:spPr>
          <a:xfrm>
            <a:off x="794193" y="5212080"/>
            <a:ext cx="7315796" cy="707886"/>
          </a:xfrm>
          <a:prstGeom prst="rect">
            <a:avLst/>
          </a:prstGeom>
          <a:noFill/>
        </p:spPr>
        <p:txBody>
          <a:bodyPr wrap="square" rtlCol="0">
            <a:spAutoFit/>
          </a:bodyPr>
          <a:lstStyle/>
          <a:p>
            <a:r>
              <a:rPr lang="en-US" sz="2000" dirty="0">
                <a:latin typeface="Eras Demi ITC" panose="020B0805030504020804" pitchFamily="34" charset="0"/>
              </a:rPr>
              <a:t>Email id – </a:t>
            </a:r>
            <a:r>
              <a:rPr lang="en-US" sz="2000" dirty="0">
                <a:latin typeface="Eras Demi ITC" panose="020B0805030504020804" pitchFamily="34" charset="0"/>
                <a:hlinkClick r:id="rId10"/>
              </a:rPr>
              <a:t>ashirbadpradhan8115@gmail.com</a:t>
            </a:r>
            <a:endParaRPr lang="en-US" sz="2000" dirty="0">
              <a:latin typeface="Eras Demi ITC" panose="020B0805030504020804" pitchFamily="34" charset="0"/>
            </a:endParaRPr>
          </a:p>
          <a:p>
            <a:r>
              <a:rPr lang="en-US" sz="2000" dirty="0">
                <a:latin typeface="Eras Demi ITC" panose="020B0805030504020804" pitchFamily="34" charset="0"/>
              </a:rPr>
              <a:t>Contact no - 6370111719</a:t>
            </a:r>
            <a:endParaRPr lang="en-IN" sz="2000" dirty="0">
              <a:latin typeface="Eras Demi ITC" panose="020B0805030504020804" pitchFamily="34" charset="0"/>
            </a:endParaRPr>
          </a:p>
        </p:txBody>
      </p:sp>
    </p:spTree>
    <p:extLst>
      <p:ext uri="{BB962C8B-B14F-4D97-AF65-F5344CB8AC3E}">
        <p14:creationId xmlns:p14="http://schemas.microsoft.com/office/powerpoint/2010/main" val="4063498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100000">
              <a:srgbClr val="5CC2D7"/>
            </a:gs>
            <a:gs pos="6000">
              <a:srgbClr val="B8D3BE"/>
            </a:gs>
          </a:gsLst>
          <a:lin ang="5400000" scaled="1"/>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129D8F-E71B-221C-E511-020E17A1ADB2}"/>
              </a:ext>
            </a:extLst>
          </p:cNvPr>
          <p:cNvSpPr txBox="1"/>
          <p:nvPr/>
        </p:nvSpPr>
        <p:spPr>
          <a:xfrm>
            <a:off x="679450" y="435114"/>
            <a:ext cx="7458075" cy="707886"/>
          </a:xfrm>
          <a:prstGeom prst="rect">
            <a:avLst/>
          </a:prstGeom>
          <a:noFill/>
        </p:spPr>
        <p:txBody>
          <a:bodyPr wrap="square" rtlCol="0">
            <a:spAutoFit/>
          </a:bodyPr>
          <a:lstStyle/>
          <a:p>
            <a:r>
              <a:rPr lang="en-IN" sz="4000" dirty="0"/>
              <a:t>PROBLEM STATEMENT</a:t>
            </a:r>
          </a:p>
        </p:txBody>
      </p:sp>
      <p:sp>
        <p:nvSpPr>
          <p:cNvPr id="3" name="TextBox 2">
            <a:extLst>
              <a:ext uri="{FF2B5EF4-FFF2-40B4-BE49-F238E27FC236}">
                <a16:creationId xmlns:a16="http://schemas.microsoft.com/office/drawing/2014/main" id="{A24DFE72-8BAA-071F-26A9-F35E330E9B67}"/>
              </a:ext>
            </a:extLst>
          </p:cNvPr>
          <p:cNvSpPr txBox="1"/>
          <p:nvPr/>
        </p:nvSpPr>
        <p:spPr>
          <a:xfrm>
            <a:off x="962024" y="1131838"/>
            <a:ext cx="10810875" cy="1384995"/>
          </a:xfrm>
          <a:prstGeom prst="rect">
            <a:avLst/>
          </a:prstGeom>
          <a:noFill/>
        </p:spPr>
        <p:txBody>
          <a:bodyPr wrap="square" rtlCol="0">
            <a:spAutoFit/>
          </a:bodyPr>
          <a:lstStyle/>
          <a:p>
            <a:r>
              <a:rPr lang="en-US" sz="2800" dirty="0"/>
              <a:t>The project' s core aim is to design an advanced system utilizing Convolutional Neural Networks (CNNs) to precisely detect instances of fire within surveillance camera.</a:t>
            </a:r>
            <a:endParaRPr lang="en-IN" sz="2800" dirty="0"/>
          </a:p>
        </p:txBody>
      </p:sp>
      <p:sp>
        <p:nvSpPr>
          <p:cNvPr id="4" name="TextBox 3">
            <a:extLst>
              <a:ext uri="{FF2B5EF4-FFF2-40B4-BE49-F238E27FC236}">
                <a16:creationId xmlns:a16="http://schemas.microsoft.com/office/drawing/2014/main" id="{315E5201-B01E-68BA-0696-C348AB56F9B7}"/>
              </a:ext>
            </a:extLst>
          </p:cNvPr>
          <p:cNvSpPr txBox="1"/>
          <p:nvPr/>
        </p:nvSpPr>
        <p:spPr>
          <a:xfrm>
            <a:off x="2168523" y="-2291979"/>
            <a:ext cx="8397875" cy="707886"/>
          </a:xfrm>
          <a:prstGeom prst="rect">
            <a:avLst/>
          </a:prstGeom>
          <a:noFill/>
        </p:spPr>
        <p:txBody>
          <a:bodyPr wrap="square" rtlCol="0">
            <a:spAutoFit/>
          </a:bodyPr>
          <a:lstStyle/>
          <a:p>
            <a:r>
              <a:rPr lang="en-US" sz="4000" dirty="0"/>
              <a:t>REASON FOR CHOOSING THE PROJECT</a:t>
            </a:r>
            <a:endParaRPr lang="en-IN" sz="4000" dirty="0"/>
          </a:p>
        </p:txBody>
      </p:sp>
      <p:sp>
        <p:nvSpPr>
          <p:cNvPr id="5" name="TextBox 4">
            <a:extLst>
              <a:ext uri="{FF2B5EF4-FFF2-40B4-BE49-F238E27FC236}">
                <a16:creationId xmlns:a16="http://schemas.microsoft.com/office/drawing/2014/main" id="{22F1A352-A416-48E5-39CD-F2B007C88AB2}"/>
              </a:ext>
            </a:extLst>
          </p:cNvPr>
          <p:cNvSpPr txBox="1"/>
          <p:nvPr/>
        </p:nvSpPr>
        <p:spPr>
          <a:xfrm>
            <a:off x="962024" y="7284183"/>
            <a:ext cx="10523539"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Early fire detection enables quick emergency responses, minimizing damage. </a:t>
            </a:r>
          </a:p>
          <a:p>
            <a:pPr marL="285750" indent="-285750">
              <a:buFont typeface="Arial" panose="020B0604020202020204" pitchFamily="34" charset="0"/>
              <a:buChar char="•"/>
            </a:pPr>
            <a:r>
              <a:rPr lang="en-US" sz="2800" dirty="0"/>
              <a:t>Project contributes to safeguarding lives and property. </a:t>
            </a:r>
          </a:p>
          <a:p>
            <a:pPr marL="285750" indent="-285750">
              <a:buFont typeface="Arial" panose="020B0604020202020204" pitchFamily="34" charset="0"/>
              <a:buChar char="•"/>
            </a:pPr>
            <a:r>
              <a:rPr lang="en-US" sz="2800" dirty="0"/>
              <a:t>Leveraging AI for fire detection showcases cutting-edge technology application</a:t>
            </a:r>
            <a:endParaRPr lang="en-IN" sz="2800" dirty="0"/>
          </a:p>
        </p:txBody>
      </p:sp>
    </p:spTree>
    <p:extLst>
      <p:ext uri="{BB962C8B-B14F-4D97-AF65-F5344CB8AC3E}">
        <p14:creationId xmlns:p14="http://schemas.microsoft.com/office/powerpoint/2010/main" val="91226047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100000">
              <a:srgbClr val="5CC2D7"/>
            </a:gs>
            <a:gs pos="6000">
              <a:srgbClr val="B8D3BE"/>
            </a:gs>
          </a:gsLst>
          <a:lin ang="5400000" scaled="1"/>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129D8F-E71B-221C-E511-020E17A1ADB2}"/>
              </a:ext>
            </a:extLst>
          </p:cNvPr>
          <p:cNvSpPr txBox="1"/>
          <p:nvPr/>
        </p:nvSpPr>
        <p:spPr>
          <a:xfrm>
            <a:off x="679450" y="435114"/>
            <a:ext cx="7458075" cy="707886"/>
          </a:xfrm>
          <a:prstGeom prst="rect">
            <a:avLst/>
          </a:prstGeom>
          <a:noFill/>
        </p:spPr>
        <p:txBody>
          <a:bodyPr wrap="square" rtlCol="0">
            <a:spAutoFit/>
          </a:bodyPr>
          <a:lstStyle/>
          <a:p>
            <a:r>
              <a:rPr lang="en-IN" sz="4000" dirty="0"/>
              <a:t>PROBLEM STATEMENT</a:t>
            </a:r>
          </a:p>
        </p:txBody>
      </p:sp>
      <p:sp>
        <p:nvSpPr>
          <p:cNvPr id="3" name="TextBox 2">
            <a:extLst>
              <a:ext uri="{FF2B5EF4-FFF2-40B4-BE49-F238E27FC236}">
                <a16:creationId xmlns:a16="http://schemas.microsoft.com/office/drawing/2014/main" id="{A24DFE72-8BAA-071F-26A9-F35E330E9B67}"/>
              </a:ext>
            </a:extLst>
          </p:cNvPr>
          <p:cNvSpPr txBox="1"/>
          <p:nvPr/>
        </p:nvSpPr>
        <p:spPr>
          <a:xfrm>
            <a:off x="962024" y="1131838"/>
            <a:ext cx="10810875" cy="1384995"/>
          </a:xfrm>
          <a:prstGeom prst="rect">
            <a:avLst/>
          </a:prstGeom>
          <a:noFill/>
        </p:spPr>
        <p:txBody>
          <a:bodyPr wrap="square" rtlCol="0">
            <a:spAutoFit/>
          </a:bodyPr>
          <a:lstStyle/>
          <a:p>
            <a:r>
              <a:rPr lang="en-US" sz="2800" dirty="0"/>
              <a:t>The project' s core aim is to design an advanced system utilizing Convolutional Neural Networks (CNNs) to precisely detect instances of fire within surveillance camera.</a:t>
            </a:r>
            <a:endParaRPr lang="en-IN" sz="2800" dirty="0"/>
          </a:p>
        </p:txBody>
      </p:sp>
      <p:sp>
        <p:nvSpPr>
          <p:cNvPr id="4" name="TextBox 3">
            <a:extLst>
              <a:ext uri="{FF2B5EF4-FFF2-40B4-BE49-F238E27FC236}">
                <a16:creationId xmlns:a16="http://schemas.microsoft.com/office/drawing/2014/main" id="{315E5201-B01E-68BA-0696-C348AB56F9B7}"/>
              </a:ext>
            </a:extLst>
          </p:cNvPr>
          <p:cNvSpPr txBox="1"/>
          <p:nvPr/>
        </p:nvSpPr>
        <p:spPr>
          <a:xfrm>
            <a:off x="679449" y="2844225"/>
            <a:ext cx="8397875" cy="707886"/>
          </a:xfrm>
          <a:prstGeom prst="rect">
            <a:avLst/>
          </a:prstGeom>
          <a:noFill/>
        </p:spPr>
        <p:txBody>
          <a:bodyPr wrap="square" rtlCol="0">
            <a:spAutoFit/>
          </a:bodyPr>
          <a:lstStyle/>
          <a:p>
            <a:r>
              <a:rPr lang="en-US" sz="4000" dirty="0"/>
              <a:t>REASON FOR CHOOSING THE PROJECT</a:t>
            </a:r>
            <a:endParaRPr lang="en-IN" sz="4000" dirty="0"/>
          </a:p>
        </p:txBody>
      </p:sp>
      <p:sp>
        <p:nvSpPr>
          <p:cNvPr id="5" name="TextBox 4">
            <a:extLst>
              <a:ext uri="{FF2B5EF4-FFF2-40B4-BE49-F238E27FC236}">
                <a16:creationId xmlns:a16="http://schemas.microsoft.com/office/drawing/2014/main" id="{22F1A352-A416-48E5-39CD-F2B007C88AB2}"/>
              </a:ext>
            </a:extLst>
          </p:cNvPr>
          <p:cNvSpPr txBox="1"/>
          <p:nvPr/>
        </p:nvSpPr>
        <p:spPr>
          <a:xfrm>
            <a:off x="1096960" y="3879503"/>
            <a:ext cx="10523539"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Early fire detection enables quick emergency responses, minimizing damage. </a:t>
            </a:r>
          </a:p>
          <a:p>
            <a:pPr marL="285750" indent="-285750">
              <a:buFont typeface="Arial" panose="020B0604020202020204" pitchFamily="34" charset="0"/>
              <a:buChar char="•"/>
            </a:pPr>
            <a:r>
              <a:rPr lang="en-US" sz="2800" dirty="0"/>
              <a:t>Project contributes to safeguarding lives and property. </a:t>
            </a:r>
          </a:p>
          <a:p>
            <a:pPr marL="285750" indent="-285750">
              <a:buFont typeface="Arial" panose="020B0604020202020204" pitchFamily="34" charset="0"/>
              <a:buChar char="•"/>
            </a:pPr>
            <a:r>
              <a:rPr lang="en-US" sz="2800" dirty="0"/>
              <a:t>Leveraging AI for fire detection showcases cutting-edge technology application</a:t>
            </a:r>
            <a:endParaRPr lang="en-IN" sz="2800" dirty="0"/>
          </a:p>
        </p:txBody>
      </p:sp>
    </p:spTree>
    <p:extLst>
      <p:ext uri="{BB962C8B-B14F-4D97-AF65-F5344CB8AC3E}">
        <p14:creationId xmlns:p14="http://schemas.microsoft.com/office/powerpoint/2010/main" val="14256614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12B56D-E481-39F2-E4B5-A9051AAA85C6}"/>
              </a:ext>
            </a:extLst>
          </p:cNvPr>
          <p:cNvSpPr txBox="1"/>
          <p:nvPr/>
        </p:nvSpPr>
        <p:spPr>
          <a:xfrm>
            <a:off x="409575" y="195498"/>
            <a:ext cx="2857500" cy="523220"/>
          </a:xfrm>
          <a:prstGeom prst="rect">
            <a:avLst/>
          </a:prstGeom>
          <a:noFill/>
        </p:spPr>
        <p:txBody>
          <a:bodyPr wrap="square" rtlCol="0">
            <a:spAutoFit/>
          </a:bodyPr>
          <a:lstStyle/>
          <a:p>
            <a:r>
              <a:rPr lang="en-US" sz="2800" b="1" dirty="0">
                <a:solidFill>
                  <a:schemeClr val="accent2"/>
                </a:solidFill>
              </a:rPr>
              <a:t>NEWS ARTICLES</a:t>
            </a:r>
            <a:endParaRPr lang="en-IN" sz="2800" b="1" dirty="0">
              <a:solidFill>
                <a:schemeClr val="accent2"/>
              </a:solidFill>
            </a:endParaRPr>
          </a:p>
        </p:txBody>
      </p:sp>
      <p:pic>
        <p:nvPicPr>
          <p:cNvPr id="8" name="Picture 7">
            <a:extLst>
              <a:ext uri="{FF2B5EF4-FFF2-40B4-BE49-F238E27FC236}">
                <a16:creationId xmlns:a16="http://schemas.microsoft.com/office/drawing/2014/main" id="{6FBABBE0-B9B9-EC3D-66DD-E3FB0359FE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717" y="718718"/>
            <a:ext cx="5715000" cy="3968954"/>
          </a:xfrm>
          <a:prstGeom prst="rect">
            <a:avLst/>
          </a:prstGeom>
        </p:spPr>
      </p:pic>
      <p:pic>
        <p:nvPicPr>
          <p:cNvPr id="4" name="Picture 3">
            <a:extLst>
              <a:ext uri="{FF2B5EF4-FFF2-40B4-BE49-F238E27FC236}">
                <a16:creationId xmlns:a16="http://schemas.microsoft.com/office/drawing/2014/main" id="{79D3B44D-11B6-2968-14AB-04588B4B48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34562" y="-3521211"/>
            <a:ext cx="5715000" cy="2690812"/>
          </a:xfrm>
          <a:prstGeom prst="rect">
            <a:avLst/>
          </a:prstGeom>
        </p:spPr>
      </p:pic>
      <p:sp>
        <p:nvSpPr>
          <p:cNvPr id="5" name="TextBox 4">
            <a:extLst>
              <a:ext uri="{FF2B5EF4-FFF2-40B4-BE49-F238E27FC236}">
                <a16:creationId xmlns:a16="http://schemas.microsoft.com/office/drawing/2014/main" id="{92A87744-AB25-D7D4-4EF6-E9C53A4E470B}"/>
              </a:ext>
            </a:extLst>
          </p:cNvPr>
          <p:cNvSpPr txBox="1"/>
          <p:nvPr/>
        </p:nvSpPr>
        <p:spPr>
          <a:xfrm>
            <a:off x="12692062" y="1466971"/>
            <a:ext cx="4800600" cy="923330"/>
          </a:xfrm>
          <a:prstGeom prst="rect">
            <a:avLst/>
          </a:prstGeom>
          <a:noFill/>
        </p:spPr>
        <p:txBody>
          <a:bodyPr wrap="square" rtlCol="0">
            <a:spAutoFit/>
          </a:bodyPr>
          <a:lstStyle/>
          <a:p>
            <a:r>
              <a:rPr lang="en-US" b="1" i="0" dirty="0">
                <a:solidFill>
                  <a:srgbClr val="000000"/>
                </a:solidFill>
                <a:effectLst/>
              </a:rPr>
              <a:t>Bengaluru | Fire engulfs </a:t>
            </a:r>
            <a:r>
              <a:rPr lang="en-US" b="1" i="0" dirty="0" err="1">
                <a:solidFill>
                  <a:srgbClr val="000000"/>
                </a:solidFill>
                <a:effectLst/>
              </a:rPr>
              <a:t>Mudpipe</a:t>
            </a:r>
            <a:r>
              <a:rPr lang="en-US" b="1" i="0" dirty="0">
                <a:solidFill>
                  <a:srgbClr val="000000"/>
                </a:solidFill>
                <a:effectLst/>
              </a:rPr>
              <a:t> cafe in Koramangala, employee jumps out of building,</a:t>
            </a:r>
          </a:p>
          <a:p>
            <a:r>
              <a:rPr lang="en-IN" b="1" dirty="0"/>
              <a:t>Oct 18 2023.</a:t>
            </a:r>
          </a:p>
        </p:txBody>
      </p:sp>
      <p:pic>
        <p:nvPicPr>
          <p:cNvPr id="7" name="Picture 6">
            <a:extLst>
              <a:ext uri="{FF2B5EF4-FFF2-40B4-BE49-F238E27FC236}">
                <a16:creationId xmlns:a16="http://schemas.microsoft.com/office/drawing/2014/main" id="{88B5FB05-3476-DA5B-2636-5EF0AC5025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20886" y="7520811"/>
            <a:ext cx="4010157" cy="2352763"/>
          </a:xfrm>
          <a:prstGeom prst="rect">
            <a:avLst/>
          </a:prstGeom>
        </p:spPr>
      </p:pic>
      <p:sp>
        <p:nvSpPr>
          <p:cNvPr id="9" name="TextBox 8">
            <a:extLst>
              <a:ext uri="{FF2B5EF4-FFF2-40B4-BE49-F238E27FC236}">
                <a16:creationId xmlns:a16="http://schemas.microsoft.com/office/drawing/2014/main" id="{B9296144-FA4B-76BA-56B0-0BC381D1C34D}"/>
              </a:ext>
            </a:extLst>
          </p:cNvPr>
          <p:cNvSpPr txBox="1"/>
          <p:nvPr/>
        </p:nvSpPr>
        <p:spPr>
          <a:xfrm>
            <a:off x="10045835" y="7655938"/>
            <a:ext cx="3857625" cy="1200329"/>
          </a:xfrm>
          <a:prstGeom prst="rect">
            <a:avLst/>
          </a:prstGeom>
          <a:noFill/>
        </p:spPr>
        <p:txBody>
          <a:bodyPr wrap="square" rtlCol="0">
            <a:spAutoFit/>
          </a:bodyPr>
          <a:lstStyle/>
          <a:p>
            <a:r>
              <a:rPr lang="en-US" b="1" i="0" dirty="0">
                <a:solidFill>
                  <a:srgbClr val="282828"/>
                </a:solidFill>
                <a:effectLst/>
              </a:rPr>
              <a:t>Death Toll in Fire Incident at Cracker </a:t>
            </a:r>
            <a:r>
              <a:rPr lang="en-US" b="1" i="0" dirty="0" err="1">
                <a:solidFill>
                  <a:srgbClr val="282828"/>
                </a:solidFill>
                <a:effectLst/>
              </a:rPr>
              <a:t>Godown</a:t>
            </a:r>
            <a:r>
              <a:rPr lang="en-US" b="1" i="0" dirty="0">
                <a:solidFill>
                  <a:srgbClr val="282828"/>
                </a:solidFill>
                <a:effectLst/>
              </a:rPr>
              <a:t> in Bengaluru Rises to 16, Oct 12,2023</a:t>
            </a:r>
          </a:p>
          <a:p>
            <a:endParaRPr lang="en-IN" dirty="0"/>
          </a:p>
        </p:txBody>
      </p:sp>
      <p:sp>
        <p:nvSpPr>
          <p:cNvPr id="10" name="TextBox 9">
            <a:extLst>
              <a:ext uri="{FF2B5EF4-FFF2-40B4-BE49-F238E27FC236}">
                <a16:creationId xmlns:a16="http://schemas.microsoft.com/office/drawing/2014/main" id="{E8B9B135-69AC-E060-5975-FBF8F36F6DE0}"/>
              </a:ext>
            </a:extLst>
          </p:cNvPr>
          <p:cNvSpPr txBox="1"/>
          <p:nvPr/>
        </p:nvSpPr>
        <p:spPr>
          <a:xfrm>
            <a:off x="309717" y="4804455"/>
            <a:ext cx="3390900" cy="1754326"/>
          </a:xfrm>
          <a:prstGeom prst="rect">
            <a:avLst/>
          </a:prstGeom>
          <a:noFill/>
        </p:spPr>
        <p:txBody>
          <a:bodyPr wrap="square" rtlCol="0">
            <a:spAutoFit/>
          </a:bodyPr>
          <a:lstStyle/>
          <a:p>
            <a:r>
              <a:rPr lang="en-US" b="1" i="0" dirty="0">
                <a:solidFill>
                  <a:srgbClr val="000000"/>
                </a:solidFill>
                <a:effectLst/>
              </a:rPr>
              <a:t>The fire at the S.V. Coach Works, a bus workshop where around 30 buses were parked, was reported at 11 a.m. Soon after, explosions were heard, triggering panic among people in the vicinity.</a:t>
            </a:r>
            <a:endParaRPr lang="en-IN" b="1" dirty="0"/>
          </a:p>
        </p:txBody>
      </p:sp>
    </p:spTree>
    <p:extLst>
      <p:ext uri="{BB962C8B-B14F-4D97-AF65-F5344CB8AC3E}">
        <p14:creationId xmlns:p14="http://schemas.microsoft.com/office/powerpoint/2010/main" val="295288117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12B56D-E481-39F2-E4B5-A9051AAA85C6}"/>
              </a:ext>
            </a:extLst>
          </p:cNvPr>
          <p:cNvSpPr txBox="1"/>
          <p:nvPr/>
        </p:nvSpPr>
        <p:spPr>
          <a:xfrm>
            <a:off x="409575" y="195498"/>
            <a:ext cx="2857500" cy="523220"/>
          </a:xfrm>
          <a:prstGeom prst="rect">
            <a:avLst/>
          </a:prstGeom>
          <a:noFill/>
        </p:spPr>
        <p:txBody>
          <a:bodyPr wrap="square" rtlCol="0">
            <a:spAutoFit/>
          </a:bodyPr>
          <a:lstStyle/>
          <a:p>
            <a:r>
              <a:rPr lang="en-US" sz="2800" b="1" dirty="0">
                <a:solidFill>
                  <a:schemeClr val="accent2"/>
                </a:solidFill>
              </a:rPr>
              <a:t>NEWS ARTICLES</a:t>
            </a:r>
            <a:endParaRPr lang="en-IN" sz="2800" b="1" dirty="0">
              <a:solidFill>
                <a:schemeClr val="accent2"/>
              </a:solidFill>
            </a:endParaRPr>
          </a:p>
        </p:txBody>
      </p:sp>
      <p:pic>
        <p:nvPicPr>
          <p:cNvPr id="8" name="Picture 7">
            <a:extLst>
              <a:ext uri="{FF2B5EF4-FFF2-40B4-BE49-F238E27FC236}">
                <a16:creationId xmlns:a16="http://schemas.microsoft.com/office/drawing/2014/main" id="{6FBABBE0-B9B9-EC3D-66DD-E3FB0359FE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717" y="718718"/>
            <a:ext cx="5715000" cy="3968954"/>
          </a:xfrm>
          <a:prstGeom prst="rect">
            <a:avLst/>
          </a:prstGeom>
        </p:spPr>
      </p:pic>
      <p:pic>
        <p:nvPicPr>
          <p:cNvPr id="4" name="Picture 3">
            <a:extLst>
              <a:ext uri="{FF2B5EF4-FFF2-40B4-BE49-F238E27FC236}">
                <a16:creationId xmlns:a16="http://schemas.microsoft.com/office/drawing/2014/main" id="{79D3B44D-11B6-2968-14AB-04588B4B48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7283" y="447674"/>
            <a:ext cx="5715000" cy="2690812"/>
          </a:xfrm>
          <a:prstGeom prst="rect">
            <a:avLst/>
          </a:prstGeom>
        </p:spPr>
      </p:pic>
      <p:sp>
        <p:nvSpPr>
          <p:cNvPr id="5" name="TextBox 4">
            <a:extLst>
              <a:ext uri="{FF2B5EF4-FFF2-40B4-BE49-F238E27FC236}">
                <a16:creationId xmlns:a16="http://schemas.microsoft.com/office/drawing/2014/main" id="{92A87744-AB25-D7D4-4EF6-E9C53A4E470B}"/>
              </a:ext>
            </a:extLst>
          </p:cNvPr>
          <p:cNvSpPr txBox="1"/>
          <p:nvPr/>
        </p:nvSpPr>
        <p:spPr>
          <a:xfrm>
            <a:off x="6724650" y="3257850"/>
            <a:ext cx="4800600" cy="923330"/>
          </a:xfrm>
          <a:prstGeom prst="rect">
            <a:avLst/>
          </a:prstGeom>
          <a:noFill/>
        </p:spPr>
        <p:txBody>
          <a:bodyPr wrap="square" rtlCol="0">
            <a:spAutoFit/>
          </a:bodyPr>
          <a:lstStyle/>
          <a:p>
            <a:r>
              <a:rPr lang="en-US" b="1" i="0" dirty="0">
                <a:solidFill>
                  <a:srgbClr val="000000"/>
                </a:solidFill>
                <a:effectLst/>
              </a:rPr>
              <a:t>Bengaluru | Fire engulfs </a:t>
            </a:r>
            <a:r>
              <a:rPr lang="en-US" b="1" i="0" dirty="0" err="1">
                <a:solidFill>
                  <a:srgbClr val="000000"/>
                </a:solidFill>
                <a:effectLst/>
              </a:rPr>
              <a:t>Mudpipe</a:t>
            </a:r>
            <a:r>
              <a:rPr lang="en-US" b="1" i="0" dirty="0">
                <a:solidFill>
                  <a:srgbClr val="000000"/>
                </a:solidFill>
                <a:effectLst/>
              </a:rPr>
              <a:t> cafe in Koramangala, employee jumps out of building,</a:t>
            </a:r>
          </a:p>
          <a:p>
            <a:r>
              <a:rPr lang="en-IN" b="1" dirty="0"/>
              <a:t>Oct 18 2023.</a:t>
            </a:r>
          </a:p>
        </p:txBody>
      </p:sp>
      <p:pic>
        <p:nvPicPr>
          <p:cNvPr id="7" name="Picture 6">
            <a:extLst>
              <a:ext uri="{FF2B5EF4-FFF2-40B4-BE49-F238E27FC236}">
                <a16:creationId xmlns:a16="http://schemas.microsoft.com/office/drawing/2014/main" id="{88B5FB05-3476-DA5B-2636-5EF0AC5025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95593" y="4505237"/>
            <a:ext cx="4010157" cy="2352763"/>
          </a:xfrm>
          <a:prstGeom prst="rect">
            <a:avLst/>
          </a:prstGeom>
        </p:spPr>
      </p:pic>
      <p:sp>
        <p:nvSpPr>
          <p:cNvPr id="9" name="TextBox 8">
            <a:extLst>
              <a:ext uri="{FF2B5EF4-FFF2-40B4-BE49-F238E27FC236}">
                <a16:creationId xmlns:a16="http://schemas.microsoft.com/office/drawing/2014/main" id="{B9296144-FA4B-76BA-56B0-0BC381D1C34D}"/>
              </a:ext>
            </a:extLst>
          </p:cNvPr>
          <p:cNvSpPr txBox="1"/>
          <p:nvPr/>
        </p:nvSpPr>
        <p:spPr>
          <a:xfrm>
            <a:off x="7905750" y="4687672"/>
            <a:ext cx="3857625" cy="1200329"/>
          </a:xfrm>
          <a:prstGeom prst="rect">
            <a:avLst/>
          </a:prstGeom>
          <a:noFill/>
        </p:spPr>
        <p:txBody>
          <a:bodyPr wrap="square" rtlCol="0">
            <a:spAutoFit/>
          </a:bodyPr>
          <a:lstStyle/>
          <a:p>
            <a:r>
              <a:rPr lang="en-US" b="1" i="0" dirty="0">
                <a:solidFill>
                  <a:srgbClr val="282828"/>
                </a:solidFill>
                <a:effectLst/>
              </a:rPr>
              <a:t>Death Toll in Fire Incident at Cracker </a:t>
            </a:r>
            <a:r>
              <a:rPr lang="en-US" b="1" i="0" dirty="0" err="1">
                <a:solidFill>
                  <a:srgbClr val="282828"/>
                </a:solidFill>
                <a:effectLst/>
              </a:rPr>
              <a:t>Godown</a:t>
            </a:r>
            <a:r>
              <a:rPr lang="en-US" b="1" i="0" dirty="0">
                <a:solidFill>
                  <a:srgbClr val="282828"/>
                </a:solidFill>
                <a:effectLst/>
              </a:rPr>
              <a:t> in Bengaluru Rises to 16, Oct 12,2023</a:t>
            </a:r>
          </a:p>
          <a:p>
            <a:endParaRPr lang="en-IN" dirty="0"/>
          </a:p>
        </p:txBody>
      </p:sp>
      <p:sp>
        <p:nvSpPr>
          <p:cNvPr id="10" name="TextBox 9">
            <a:extLst>
              <a:ext uri="{FF2B5EF4-FFF2-40B4-BE49-F238E27FC236}">
                <a16:creationId xmlns:a16="http://schemas.microsoft.com/office/drawing/2014/main" id="{E8B9B135-69AC-E060-5975-FBF8F36F6DE0}"/>
              </a:ext>
            </a:extLst>
          </p:cNvPr>
          <p:cNvSpPr txBox="1"/>
          <p:nvPr/>
        </p:nvSpPr>
        <p:spPr>
          <a:xfrm>
            <a:off x="309717" y="4804455"/>
            <a:ext cx="3390900" cy="1754326"/>
          </a:xfrm>
          <a:prstGeom prst="rect">
            <a:avLst/>
          </a:prstGeom>
          <a:noFill/>
        </p:spPr>
        <p:txBody>
          <a:bodyPr wrap="square" rtlCol="0">
            <a:spAutoFit/>
          </a:bodyPr>
          <a:lstStyle/>
          <a:p>
            <a:r>
              <a:rPr lang="en-US" b="1" i="0" dirty="0">
                <a:solidFill>
                  <a:srgbClr val="000000"/>
                </a:solidFill>
                <a:effectLst/>
              </a:rPr>
              <a:t>The fire at the S.V. Coach Works, a bus workshop where around 30 buses were parked, was reported at 11 a.m. Soon after, explosions were heard, triggering panic among people in the vicinity.</a:t>
            </a:r>
            <a:endParaRPr lang="en-IN" b="1" dirty="0"/>
          </a:p>
        </p:txBody>
      </p:sp>
    </p:spTree>
    <p:extLst>
      <p:ext uri="{BB962C8B-B14F-4D97-AF65-F5344CB8AC3E}">
        <p14:creationId xmlns:p14="http://schemas.microsoft.com/office/powerpoint/2010/main" val="768785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5000">
              <a:schemeClr val="accent4">
                <a:lumMod val="40000"/>
                <a:lumOff val="60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CA6B6C-B38F-5E90-88A0-BA35A1906254}"/>
              </a:ext>
            </a:extLst>
          </p:cNvPr>
          <p:cNvSpPr txBox="1"/>
          <p:nvPr/>
        </p:nvSpPr>
        <p:spPr>
          <a:xfrm>
            <a:off x="371475" y="266700"/>
            <a:ext cx="3467100" cy="523220"/>
          </a:xfrm>
          <a:prstGeom prst="rect">
            <a:avLst/>
          </a:prstGeom>
          <a:noFill/>
        </p:spPr>
        <p:txBody>
          <a:bodyPr wrap="square" rtlCol="0">
            <a:spAutoFit/>
          </a:bodyPr>
          <a:lstStyle/>
          <a:p>
            <a:r>
              <a:rPr lang="en-US" sz="2800" b="1" dirty="0">
                <a:solidFill>
                  <a:srgbClr val="FF0000"/>
                </a:solidFill>
              </a:rPr>
              <a:t>FIRE DATA STATISTICS</a:t>
            </a:r>
            <a:endParaRPr lang="en-IN" sz="2800" b="1" dirty="0">
              <a:solidFill>
                <a:srgbClr val="FF0000"/>
              </a:solidFill>
            </a:endParaRPr>
          </a:p>
        </p:txBody>
      </p:sp>
      <p:pic>
        <p:nvPicPr>
          <p:cNvPr id="4" name="Picture 3">
            <a:extLst>
              <a:ext uri="{FF2B5EF4-FFF2-40B4-BE49-F238E27FC236}">
                <a16:creationId xmlns:a16="http://schemas.microsoft.com/office/drawing/2014/main" id="{E8ECDCC8-EF83-D5C2-4050-A6D60D734E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885825"/>
            <a:ext cx="5137306" cy="3403714"/>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17A7A1EE-0C6F-B2A0-E797-EC6FA86B49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1082" y="-3725086"/>
            <a:ext cx="5969307" cy="3403714"/>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6399AEE5-3192-7114-0696-947DB356641D}"/>
              </a:ext>
            </a:extLst>
          </p:cNvPr>
          <p:cNvSpPr txBox="1"/>
          <p:nvPr/>
        </p:nvSpPr>
        <p:spPr>
          <a:xfrm>
            <a:off x="2403813" y="7868812"/>
            <a:ext cx="10505440" cy="1631216"/>
          </a:xfrm>
          <a:prstGeom prst="rect">
            <a:avLst/>
          </a:prstGeom>
          <a:noFill/>
        </p:spPr>
        <p:txBody>
          <a:bodyPr wrap="square" rtlCol="0">
            <a:spAutoFit/>
          </a:bodyPr>
          <a:lstStyle/>
          <a:p>
            <a:pPr marL="342900" indent="-342900">
              <a:buFont typeface="Arial" panose="020B0604020202020204" pitchFamily="34" charset="0"/>
              <a:buChar char="•"/>
            </a:pPr>
            <a:r>
              <a:rPr lang="en-US" sz="2000" b="0" i="0" dirty="0">
                <a:effectLst/>
              </a:rPr>
              <a:t>It is estimated that over 25,000 people die every year in India due to fire-related accidents. 66% of the people killed in such fires are women.</a:t>
            </a:r>
          </a:p>
          <a:p>
            <a:pPr marL="342900" indent="-342900">
              <a:buFont typeface="Arial" panose="020B0604020202020204" pitchFamily="34" charset="0"/>
              <a:buChar char="•"/>
            </a:pPr>
            <a:r>
              <a:rPr lang="en-US" sz="2000" b="0" i="0" dirty="0">
                <a:effectLst/>
              </a:rPr>
              <a:t>There are multiple reasons for electrical fires in residential, commercial or Industrial buildings such as overloading, loose connections, insulation damage, failure, poor quality of conductor, insulation and human error.</a:t>
            </a:r>
            <a:endParaRPr lang="en-IN" sz="2000" dirty="0"/>
          </a:p>
        </p:txBody>
      </p:sp>
    </p:spTree>
    <p:extLst>
      <p:ext uri="{BB962C8B-B14F-4D97-AF65-F5344CB8AC3E}">
        <p14:creationId xmlns:p14="http://schemas.microsoft.com/office/powerpoint/2010/main" val="1181343397"/>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1889</TotalTime>
  <Words>2065</Words>
  <Application>Microsoft Office PowerPoint</Application>
  <PresentationFormat>Widescreen</PresentationFormat>
  <Paragraphs>356</Paragraphs>
  <Slides>46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Algerian</vt:lpstr>
      <vt:lpstr>Arial</vt:lpstr>
      <vt:lpstr>Arial Rounded MT Bold</vt:lpstr>
      <vt:lpstr>Calibri</vt:lpstr>
      <vt:lpstr>Calibri Light</vt:lpstr>
      <vt:lpstr>Copperplate Gothic Bold</vt:lpstr>
      <vt:lpstr>Eras Demi ITC</vt:lpstr>
      <vt:lpstr>Tw Cen MT Condensed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Ashirbad Pradhan</dc:creator>
  <cp:lastModifiedBy>Ashirbad Pradhan</cp:lastModifiedBy>
  <cp:revision>12</cp:revision>
  <dcterms:created xsi:type="dcterms:W3CDTF">2023-11-04T09:21:36Z</dcterms:created>
  <dcterms:modified xsi:type="dcterms:W3CDTF">2023-11-30T02:57:31Z</dcterms:modified>
</cp:coreProperties>
</file>

<file path=docProps/thumbnail.jpeg>
</file>